
<file path=[Content_Types].xml><?xml version="1.0" encoding="utf-8"?>
<Types xmlns="http://schemas.openxmlformats.org/package/2006/content-types">
  <Default Extension="jpeg" ContentType="image/jpe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media/image1.svg" ContentType="image/svg+xml"/>
  <Override PartName="/ppt/media/image2.svg" ContentType="image/svg+xml"/>
  <Override PartName="/ppt/media/image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7"/>
  </p:notesMasterIdLst>
  <p:sldIdLst>
    <p:sldId id="256" r:id="rId3"/>
    <p:sldId id="257" r:id="rId4"/>
    <p:sldId id="258" r:id="rId5"/>
    <p:sldId id="264" r:id="rId6"/>
    <p:sldId id="265" r:id="rId8"/>
    <p:sldId id="266" r:id="rId9"/>
    <p:sldId id="259" r:id="rId10"/>
    <p:sldId id="267" r:id="rId11"/>
    <p:sldId id="268" r:id="rId12"/>
    <p:sldId id="269" r:id="rId13"/>
    <p:sldId id="275" r:id="rId14"/>
    <p:sldId id="260" r:id="rId15"/>
    <p:sldId id="270" r:id="rId16"/>
    <p:sldId id="271" r:id="rId17"/>
    <p:sldId id="274" r:id="rId18"/>
    <p:sldId id="261" r:id="rId19"/>
    <p:sldId id="276" r:id="rId20"/>
    <p:sldId id="27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97"/>
    <p:restoredTop sz="94787"/>
  </p:normalViewPr>
  <p:slideViewPr>
    <p:cSldViewPr snapToGrid="0" snapToObjects="1">
      <p:cViewPr varScale="1">
        <p:scale>
          <a:sx n="120" d="100"/>
          <a:sy n="120" d="100"/>
        </p:scale>
        <p:origin x="4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_rels/data1.xml.rels><?xml version="1.0" encoding="UTF-8" standalone="yes"?>
<Relationships xmlns="http://schemas.openxmlformats.org/package/2006/relationships"><Relationship Id="rId6" Type="http://schemas.openxmlformats.org/officeDocument/2006/relationships/image" Target="../media/image3.svg"/><Relationship Id="rId5" Type="http://schemas.openxmlformats.org/officeDocument/2006/relationships/image" Target="../media/image20.png"/><Relationship Id="rId4" Type="http://schemas.openxmlformats.org/officeDocument/2006/relationships/image" Target="../media/image2.svg"/><Relationship Id="rId3" Type="http://schemas.openxmlformats.org/officeDocument/2006/relationships/image" Target="../media/image19.png"/><Relationship Id="rId2" Type="http://schemas.openxmlformats.org/officeDocument/2006/relationships/image" Target="../media/image1.svg"/><Relationship Id="rId1" Type="http://schemas.openxmlformats.org/officeDocument/2006/relationships/image" Target="../media/image18.png"/></Relationships>
</file>

<file path=ppt/diagrams/_rels/drawing1.xml.rels><?xml version="1.0" encoding="UTF-8" standalone="yes"?>
<Relationships xmlns="http://schemas.openxmlformats.org/package/2006/relationships"><Relationship Id="rId6" Type="http://schemas.openxmlformats.org/officeDocument/2006/relationships/image" Target="../media/image3.svg"/><Relationship Id="rId5" Type="http://schemas.openxmlformats.org/officeDocument/2006/relationships/image" Target="../media/image20.png"/><Relationship Id="rId4" Type="http://schemas.openxmlformats.org/officeDocument/2006/relationships/image" Target="../media/image2.svg"/><Relationship Id="rId3" Type="http://schemas.openxmlformats.org/officeDocument/2006/relationships/image" Target="../media/image19.png"/><Relationship Id="rId2" Type="http://schemas.openxmlformats.org/officeDocument/2006/relationships/image" Target="../media/image1.svg"/><Relationship Id="rId1" Type="http://schemas.openxmlformats.org/officeDocument/2006/relationships/image" Target="../media/image18.png"/></Relationships>
</file>

<file path=ppt/diagrams/colors1.xml><?xml version="1.0" encoding="utf-8"?>
<dgm:colorsDef xmlns:dgm="http://schemas.openxmlformats.org/drawingml/2006/diagram" xmlns:a="http://schemas.openxmlformats.org/drawingml/2006/main" uniqueId="urn:microsoft.com/office/officeart/2005/8/colors/accent0_3#1">
  <dgm:title val=""/>
  <dgm:desc val=""/>
  <dgm:catLst>
    <dgm:cat type="mainScheme" pri="10300"/>
  </dgm:catLst>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alignNode1">
    <dgm:fillClrLst meth="repeat">
      <a:schemeClr val="dk2"/>
    </dgm:fillClrLst>
    <dgm:linClrLst meth="repeat">
      <a:schemeClr val="dk2"/>
    </dgm:linClrLst>
    <dgm:effectClrLst/>
    <dgm:txLinClrLst/>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node0">
    <dgm:fillClrLst meth="repeat">
      <a:schemeClr val="dk2"/>
    </dgm:fillClrLst>
    <dgm:linClrLst meth="repeat">
      <a:schemeClr val="lt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2">
  <dgm:title val=""/>
  <dgm:desc val=""/>
  <dgm:catLst>
    <dgm:cat type="mainScheme" pri="10300"/>
  </dgm:catLst>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alignNode1">
    <dgm:fillClrLst meth="repeat">
      <a:schemeClr val="dk2"/>
    </dgm:fillClrLst>
    <dgm:linClrLst meth="repeat">
      <a:schemeClr val="dk2"/>
    </dgm:linClrLst>
    <dgm:effectClrLst/>
    <dgm:txLinClrLst/>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node0">
    <dgm:fillClrLst meth="repeat">
      <a:schemeClr val="dk2"/>
    </dgm:fillClrLst>
    <dgm:linClrLst meth="repeat">
      <a:schemeClr val="lt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3">
  <dgm:title val=""/>
  <dgm:desc val=""/>
  <dgm:catLst>
    <dgm:cat type="mainScheme" pri="10300"/>
  </dgm:catLst>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alignNode1">
    <dgm:fillClrLst meth="repeat">
      <a:schemeClr val="dk2"/>
    </dgm:fillClrLst>
    <dgm:linClrLst meth="repeat">
      <a:schemeClr val="dk2"/>
    </dgm:linClrLst>
    <dgm:effectClrLst/>
    <dgm:txLinClrLst/>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node0">
    <dgm:fillClrLst meth="repeat">
      <a:schemeClr val="dk2"/>
    </dgm:fillClrLst>
    <dgm:linClrLst meth="repeat">
      <a:schemeClr val="lt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4">
  <dgm:title val=""/>
  <dgm:desc val=""/>
  <dgm:catLst>
    <dgm:cat type="mainScheme" pri="10300"/>
  </dgm:catLst>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alignNode1">
    <dgm:fillClrLst meth="repeat">
      <a:schemeClr val="dk2"/>
    </dgm:fillClrLst>
    <dgm:linClrLst meth="repeat">
      <a:schemeClr val="dk2"/>
    </dgm:linClrLst>
    <dgm:effectClrLst/>
    <dgm:txLinClrLst/>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node0">
    <dgm:fillClrLst meth="repeat">
      <a:schemeClr val="dk2"/>
    </dgm:fillClrLst>
    <dgm:linClrLst meth="repeat">
      <a:schemeClr val="lt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042A181F-8FB8-4D60-895A-051C48AAAB84}" type="doc">
      <dgm:prSet loTypeId="urn:microsoft.com/office/officeart/2018/2/layout/IconLabelList" loCatId="icon" qsTypeId="urn:microsoft.com/office/officeart/2005/8/quickstyle/simple1#1" qsCatId="simple" csTypeId="urn:microsoft.com/office/officeart/2005/8/colors/accent0_3#1" csCatId="mainScheme" phldr="1"/>
      <dgm:spPr/>
      <dgm:t>
        <a:bodyPr/>
        <a:lstStyle/>
        <a:p>
          <a:endParaRPr lang="en-US"/>
        </a:p>
      </dgm:t>
    </dgm:pt>
    <dgm:pt modelId="{58A554B4-67A5-41DD-9336-0034DF0231E7}">
      <dgm:prSet/>
      <dgm:spPr/>
      <dgm:t>
        <a:bodyPr/>
        <a:lstStyle/>
        <a:p>
          <a:pPr>
            <a:lnSpc>
              <a:spcPct val="100000"/>
            </a:lnSpc>
          </a:pPr>
          <a:r>
            <a:rPr lang="en-US" altLang="zh-CN" dirty="0"/>
            <a:t>Problem</a:t>
          </a:r>
          <a:r>
            <a:rPr lang="zh-CN" altLang="en-US" dirty="0"/>
            <a:t> </a:t>
          </a:r>
          <a:r>
            <a:rPr lang="en-US" dirty="0"/>
            <a:t>Description</a:t>
          </a:r>
        </a:p>
      </dgm:t>
    </dgm:pt>
    <dgm:pt modelId="{2D644E14-900E-4136-93DA-695393E046C2}" cxnId="{93889DD9-F49D-4EC7-988B-B9F891026090}" type="parTrans">
      <dgm:prSet/>
      <dgm:spPr/>
      <dgm:t>
        <a:bodyPr/>
        <a:lstStyle/>
        <a:p>
          <a:endParaRPr lang="en-US"/>
        </a:p>
      </dgm:t>
    </dgm:pt>
    <dgm:pt modelId="{1B4ABB43-5517-4DA9-B3E0-C71A86FDD52D}" cxnId="{93889DD9-F49D-4EC7-988B-B9F891026090}" type="sibTrans">
      <dgm:prSet/>
      <dgm:spPr/>
      <dgm:t>
        <a:bodyPr/>
        <a:lstStyle/>
        <a:p>
          <a:endParaRPr lang="en-US"/>
        </a:p>
      </dgm:t>
    </dgm:pt>
    <dgm:pt modelId="{8FC833FE-EFDC-4774-9BBC-4EC1860D15DC}">
      <dgm:prSet/>
      <dgm:spPr/>
      <dgm:t>
        <a:bodyPr/>
        <a:lstStyle/>
        <a:p>
          <a:pPr>
            <a:lnSpc>
              <a:spcPct val="100000"/>
            </a:lnSpc>
          </a:pPr>
          <a:r>
            <a:rPr lang="en-US" dirty="0"/>
            <a:t>Background</a:t>
          </a:r>
        </a:p>
      </dgm:t>
    </dgm:pt>
    <dgm:pt modelId="{8DF0AA20-D78F-4404-9265-EAF8040056D9}" cxnId="{28E56BBE-51D0-401E-B57C-53BCE033B2EA}" type="parTrans">
      <dgm:prSet/>
      <dgm:spPr/>
      <dgm:t>
        <a:bodyPr/>
        <a:lstStyle/>
        <a:p>
          <a:endParaRPr lang="en-US"/>
        </a:p>
      </dgm:t>
    </dgm:pt>
    <dgm:pt modelId="{59F9A83C-B286-4362-962A-5D01C3F460CF}" cxnId="{28E56BBE-51D0-401E-B57C-53BCE033B2EA}" type="sibTrans">
      <dgm:prSet/>
      <dgm:spPr/>
      <dgm:t>
        <a:bodyPr/>
        <a:lstStyle/>
        <a:p>
          <a:endParaRPr lang="en-US"/>
        </a:p>
      </dgm:t>
    </dgm:pt>
    <dgm:pt modelId="{C6AAF104-F29C-4DB9-94D6-1AA1AB0F6C14}">
      <dgm:prSet/>
      <dgm:spPr/>
      <dgm:t>
        <a:bodyPr/>
        <a:lstStyle/>
        <a:p>
          <a:pPr>
            <a:lnSpc>
              <a:spcPct val="100000"/>
            </a:lnSpc>
          </a:pPr>
          <a:r>
            <a:rPr lang="en-US" dirty="0"/>
            <a:t>Research questions</a:t>
          </a:r>
        </a:p>
      </dgm:t>
    </dgm:pt>
    <dgm:pt modelId="{B76F3F01-E215-4837-85B9-096D7208F098}" cxnId="{95DDFB5B-40CB-4DAB-836E-F62BAB970EA6}" type="parTrans">
      <dgm:prSet/>
      <dgm:spPr/>
      <dgm:t>
        <a:bodyPr/>
        <a:lstStyle/>
        <a:p>
          <a:endParaRPr lang="en-US"/>
        </a:p>
      </dgm:t>
    </dgm:pt>
    <dgm:pt modelId="{87981818-0E28-44A9-BF3B-D54714D71D0A}" cxnId="{95DDFB5B-40CB-4DAB-836E-F62BAB970EA6}" type="sibTrans">
      <dgm:prSet/>
      <dgm:spPr/>
      <dgm:t>
        <a:bodyPr/>
        <a:lstStyle/>
        <a:p>
          <a:endParaRPr lang="en-US"/>
        </a:p>
      </dgm:t>
    </dgm:pt>
    <dgm:pt modelId="{069911F0-D411-482F-9EB8-1EA7CC1400F9}" type="pres">
      <dgm:prSet presAssocID="{042A181F-8FB8-4D60-895A-051C48AAAB84}" presName="root" presStyleCnt="0">
        <dgm:presLayoutVars>
          <dgm:dir/>
          <dgm:resizeHandles val="exact"/>
        </dgm:presLayoutVars>
      </dgm:prSet>
      <dgm:spPr/>
    </dgm:pt>
    <dgm:pt modelId="{23B8D036-65CF-4C09-89E7-DD5EFD70F1E3}" type="pres">
      <dgm:prSet presAssocID="{58A554B4-67A5-41DD-9336-0034DF0231E7}" presName="compNode" presStyleCnt="0"/>
      <dgm:spPr/>
    </dgm:pt>
    <dgm:pt modelId="{BABC7AF3-F378-4E09-B33D-1CA9B6633CEE}" type="pres">
      <dgm:prSet presAssocID="{58A554B4-67A5-41DD-9336-0034DF0231E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pt>
    <dgm:pt modelId="{760A1FCA-DD13-458F-9CD0-1D3849F5B21D}" type="pres">
      <dgm:prSet presAssocID="{58A554B4-67A5-41DD-9336-0034DF0231E7}" presName="spaceRect" presStyleCnt="0"/>
      <dgm:spPr/>
    </dgm:pt>
    <dgm:pt modelId="{F474D781-7A32-490E-88D1-5FD191761699}" type="pres">
      <dgm:prSet presAssocID="{58A554B4-67A5-41DD-9336-0034DF0231E7}" presName="textRect" presStyleLbl="revTx" presStyleIdx="0" presStyleCnt="3">
        <dgm:presLayoutVars>
          <dgm:chMax val="1"/>
          <dgm:chPref val="1"/>
        </dgm:presLayoutVars>
      </dgm:prSet>
      <dgm:spPr/>
    </dgm:pt>
    <dgm:pt modelId="{63BAD40C-439C-4928-AA3A-355B53EE8764}" type="pres">
      <dgm:prSet presAssocID="{1B4ABB43-5517-4DA9-B3E0-C71A86FDD52D}" presName="sibTrans" presStyleCnt="0"/>
      <dgm:spPr/>
    </dgm:pt>
    <dgm:pt modelId="{3BE9E7C4-0CF8-45E3-A7F1-D36DC36ADAC9}" type="pres">
      <dgm:prSet presAssocID="{8FC833FE-EFDC-4774-9BBC-4EC1860D15DC}" presName="compNode" presStyleCnt="0"/>
      <dgm:spPr/>
    </dgm:pt>
    <dgm:pt modelId="{FDF6BBB5-AE82-4E9C-88A6-FDA82B4C756A}" type="pres">
      <dgm:prSet presAssocID="{8FC833FE-EFDC-4774-9BBC-4EC1860D15D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pt>
    <dgm:pt modelId="{697BEE68-47DD-4557-99AC-610EDAFA7923}" type="pres">
      <dgm:prSet presAssocID="{8FC833FE-EFDC-4774-9BBC-4EC1860D15DC}" presName="spaceRect" presStyleCnt="0"/>
      <dgm:spPr/>
    </dgm:pt>
    <dgm:pt modelId="{AA3174CF-4273-46B0-9504-1402730EBFEE}" type="pres">
      <dgm:prSet presAssocID="{8FC833FE-EFDC-4774-9BBC-4EC1860D15DC}" presName="textRect" presStyleLbl="revTx" presStyleIdx="1" presStyleCnt="3">
        <dgm:presLayoutVars>
          <dgm:chMax val="1"/>
          <dgm:chPref val="1"/>
        </dgm:presLayoutVars>
      </dgm:prSet>
      <dgm:spPr/>
    </dgm:pt>
    <dgm:pt modelId="{739A84A4-743D-4CB5-B1A4-977BF8E12CD6}" type="pres">
      <dgm:prSet presAssocID="{59F9A83C-B286-4362-962A-5D01C3F460CF}" presName="sibTrans" presStyleCnt="0"/>
      <dgm:spPr/>
    </dgm:pt>
    <dgm:pt modelId="{D4F269E0-D44F-40B7-AE9C-C0687CAFA735}" type="pres">
      <dgm:prSet presAssocID="{C6AAF104-F29C-4DB9-94D6-1AA1AB0F6C14}" presName="compNode" presStyleCnt="0"/>
      <dgm:spPr/>
    </dgm:pt>
    <dgm:pt modelId="{34DB3DA4-D08B-442E-83EE-E739B7B3CE91}" type="pres">
      <dgm:prSet presAssocID="{C6AAF104-F29C-4DB9-94D6-1AA1AB0F6C1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pt>
    <dgm:pt modelId="{64F0B209-6854-4095-B130-9599A480FE50}" type="pres">
      <dgm:prSet presAssocID="{C6AAF104-F29C-4DB9-94D6-1AA1AB0F6C14}" presName="spaceRect" presStyleCnt="0"/>
      <dgm:spPr/>
    </dgm:pt>
    <dgm:pt modelId="{97A3C038-503B-462B-8DDF-B609DB3463CD}" type="pres">
      <dgm:prSet presAssocID="{C6AAF104-F29C-4DB9-94D6-1AA1AB0F6C14}" presName="textRect" presStyleLbl="revTx" presStyleIdx="2" presStyleCnt="3">
        <dgm:presLayoutVars>
          <dgm:chMax val="1"/>
          <dgm:chPref val="1"/>
        </dgm:presLayoutVars>
      </dgm:prSet>
      <dgm:spPr/>
    </dgm:pt>
  </dgm:ptLst>
  <dgm:cxnLst>
    <dgm:cxn modelId="{DCDE9A26-6C09-479C-BC86-FB7EF884145F}" type="presOf" srcId="{042A181F-8FB8-4D60-895A-051C48AAAB84}" destId="{069911F0-D411-482F-9EB8-1EA7CC1400F9}" srcOrd="0" destOrd="0" presId="urn:microsoft.com/office/officeart/2018/2/layout/IconLabelList"/>
    <dgm:cxn modelId="{95DDFB5B-40CB-4DAB-836E-F62BAB970EA6}" srcId="{042A181F-8FB8-4D60-895A-051C48AAAB84}" destId="{C6AAF104-F29C-4DB9-94D6-1AA1AB0F6C14}" srcOrd="2" destOrd="0" parTransId="{B76F3F01-E215-4837-85B9-096D7208F098}" sibTransId="{87981818-0E28-44A9-BF3B-D54714D71D0A}"/>
    <dgm:cxn modelId="{35C92265-2122-438B-998F-94980A3C591C}" type="presOf" srcId="{58A554B4-67A5-41DD-9336-0034DF0231E7}" destId="{F474D781-7A32-490E-88D1-5FD191761699}" srcOrd="0" destOrd="0" presId="urn:microsoft.com/office/officeart/2018/2/layout/IconLabelList"/>
    <dgm:cxn modelId="{216B42AC-5736-4191-9D01-49A7CAF92C10}" type="presOf" srcId="{8FC833FE-EFDC-4774-9BBC-4EC1860D15DC}" destId="{AA3174CF-4273-46B0-9504-1402730EBFEE}" srcOrd="0" destOrd="0" presId="urn:microsoft.com/office/officeart/2018/2/layout/IconLabelList"/>
    <dgm:cxn modelId="{28E56BBE-51D0-401E-B57C-53BCE033B2EA}" srcId="{042A181F-8FB8-4D60-895A-051C48AAAB84}" destId="{8FC833FE-EFDC-4774-9BBC-4EC1860D15DC}" srcOrd="1" destOrd="0" parTransId="{8DF0AA20-D78F-4404-9265-EAF8040056D9}" sibTransId="{59F9A83C-B286-4362-962A-5D01C3F460CF}"/>
    <dgm:cxn modelId="{93889DD9-F49D-4EC7-988B-B9F891026090}" srcId="{042A181F-8FB8-4D60-895A-051C48AAAB84}" destId="{58A554B4-67A5-41DD-9336-0034DF0231E7}" srcOrd="0" destOrd="0" parTransId="{2D644E14-900E-4136-93DA-695393E046C2}" sibTransId="{1B4ABB43-5517-4DA9-B3E0-C71A86FDD52D}"/>
    <dgm:cxn modelId="{685026F1-E4DE-4003-AA5E-4A86B887A41D}" type="presOf" srcId="{C6AAF104-F29C-4DB9-94D6-1AA1AB0F6C14}" destId="{97A3C038-503B-462B-8DDF-B609DB3463CD}" srcOrd="0" destOrd="0" presId="urn:microsoft.com/office/officeart/2018/2/layout/IconLabelList"/>
    <dgm:cxn modelId="{74AAFDB0-0052-40D5-BF88-BD8DD7976245}" type="presParOf" srcId="{069911F0-D411-482F-9EB8-1EA7CC1400F9}" destId="{23B8D036-65CF-4C09-89E7-DD5EFD70F1E3}" srcOrd="0" destOrd="0" presId="urn:microsoft.com/office/officeart/2018/2/layout/IconLabelList"/>
    <dgm:cxn modelId="{05BE7546-928E-497F-943A-EBFA88A38B05}" type="presParOf" srcId="{23B8D036-65CF-4C09-89E7-DD5EFD70F1E3}" destId="{BABC7AF3-F378-4E09-B33D-1CA9B6633CEE}" srcOrd="0" destOrd="0" presId="urn:microsoft.com/office/officeart/2018/2/layout/IconLabelList"/>
    <dgm:cxn modelId="{AD855486-3B7E-446B-85C9-4AB0EF6672E7}" type="presParOf" srcId="{23B8D036-65CF-4C09-89E7-DD5EFD70F1E3}" destId="{760A1FCA-DD13-458F-9CD0-1D3849F5B21D}" srcOrd="1" destOrd="0" presId="urn:microsoft.com/office/officeart/2018/2/layout/IconLabelList"/>
    <dgm:cxn modelId="{8AC01DF7-9E66-452D-B44D-149B69477E1F}" type="presParOf" srcId="{23B8D036-65CF-4C09-89E7-DD5EFD70F1E3}" destId="{F474D781-7A32-490E-88D1-5FD191761699}" srcOrd="2" destOrd="0" presId="urn:microsoft.com/office/officeart/2018/2/layout/IconLabelList"/>
    <dgm:cxn modelId="{175237AE-8EB6-4032-A1FB-9C9F7E27AB62}" type="presParOf" srcId="{069911F0-D411-482F-9EB8-1EA7CC1400F9}" destId="{63BAD40C-439C-4928-AA3A-355B53EE8764}" srcOrd="1" destOrd="0" presId="urn:microsoft.com/office/officeart/2018/2/layout/IconLabelList"/>
    <dgm:cxn modelId="{1C59FEAC-6FD1-4851-9452-5EACF4985D2C}" type="presParOf" srcId="{069911F0-D411-482F-9EB8-1EA7CC1400F9}" destId="{3BE9E7C4-0CF8-45E3-A7F1-D36DC36ADAC9}" srcOrd="2" destOrd="0" presId="urn:microsoft.com/office/officeart/2018/2/layout/IconLabelList"/>
    <dgm:cxn modelId="{8F451CEF-B5C5-4145-AD6A-6BE5B10A1472}" type="presParOf" srcId="{3BE9E7C4-0CF8-45E3-A7F1-D36DC36ADAC9}" destId="{FDF6BBB5-AE82-4E9C-88A6-FDA82B4C756A}" srcOrd="0" destOrd="0" presId="urn:microsoft.com/office/officeart/2018/2/layout/IconLabelList"/>
    <dgm:cxn modelId="{4CCD44A0-21D5-456C-A0B1-20C5E8359B9C}" type="presParOf" srcId="{3BE9E7C4-0CF8-45E3-A7F1-D36DC36ADAC9}" destId="{697BEE68-47DD-4557-99AC-610EDAFA7923}" srcOrd="1" destOrd="0" presId="urn:microsoft.com/office/officeart/2018/2/layout/IconLabelList"/>
    <dgm:cxn modelId="{B27164EF-F13A-4C27-A985-F45F37B03CCD}" type="presParOf" srcId="{3BE9E7C4-0CF8-45E3-A7F1-D36DC36ADAC9}" destId="{AA3174CF-4273-46B0-9504-1402730EBFEE}" srcOrd="2" destOrd="0" presId="urn:microsoft.com/office/officeart/2018/2/layout/IconLabelList"/>
    <dgm:cxn modelId="{3908FB40-432E-4D66-BCED-2D269A338E8E}" type="presParOf" srcId="{069911F0-D411-482F-9EB8-1EA7CC1400F9}" destId="{739A84A4-743D-4CB5-B1A4-977BF8E12CD6}" srcOrd="3" destOrd="0" presId="urn:microsoft.com/office/officeart/2018/2/layout/IconLabelList"/>
    <dgm:cxn modelId="{499FFE1F-7E06-41D0-BA9C-EB17FE9D7A1F}" type="presParOf" srcId="{069911F0-D411-482F-9EB8-1EA7CC1400F9}" destId="{D4F269E0-D44F-40B7-AE9C-C0687CAFA735}" srcOrd="4" destOrd="0" presId="urn:microsoft.com/office/officeart/2018/2/layout/IconLabelList"/>
    <dgm:cxn modelId="{E30F12AC-A0D1-453B-AC42-D542D5A1541F}" type="presParOf" srcId="{D4F269E0-D44F-40B7-AE9C-C0687CAFA735}" destId="{34DB3DA4-D08B-442E-83EE-E739B7B3CE91}" srcOrd="0" destOrd="0" presId="urn:microsoft.com/office/officeart/2018/2/layout/IconLabelList"/>
    <dgm:cxn modelId="{7A9262DA-4BBE-4A2C-9316-A20835F541EF}" type="presParOf" srcId="{D4F269E0-D44F-40B7-AE9C-C0687CAFA735}" destId="{64F0B209-6854-4095-B130-9599A480FE50}" srcOrd="1" destOrd="0" presId="urn:microsoft.com/office/officeart/2018/2/layout/IconLabelList"/>
    <dgm:cxn modelId="{C65EC02E-B68F-4342-AAF7-C7B4DD766557}" type="presParOf" srcId="{D4F269E0-D44F-40B7-AE9C-C0687CAFA735}" destId="{97A3C038-503B-462B-8DDF-B609DB3463CD}"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A1D7CB2-470E-4603-A307-1F30AE4CE004}" type="doc">
      <dgm:prSet loTypeId="urn:microsoft.com/office/officeart/2005/8/layout/list1#1" loCatId="list" qsTypeId="urn:microsoft.com/office/officeart/2005/8/quickstyle/simple1#2" qsCatId="simple" csTypeId="urn:microsoft.com/office/officeart/2005/8/colors/accent0_3#2" csCatId="mainScheme" phldr="1"/>
      <dgm:spPr/>
      <dgm:t>
        <a:bodyPr/>
        <a:lstStyle/>
        <a:p>
          <a:endParaRPr lang="en-US"/>
        </a:p>
      </dgm:t>
    </dgm:pt>
    <dgm:pt modelId="{7A91E160-17AC-4E36-8417-003043956ECC}">
      <dgm:prSet/>
      <dgm:spPr/>
      <dgm:t>
        <a:bodyPr/>
        <a:lstStyle/>
        <a:p>
          <a:r>
            <a:rPr lang="en-US"/>
            <a:t>Medical industry</a:t>
          </a:r>
        </a:p>
      </dgm:t>
    </dgm:pt>
    <dgm:pt modelId="{BF053E7A-8627-4760-A4AB-7F1F19D34582}" cxnId="{B8628899-0670-4C56-A2F3-30FA2C80503A}" type="parTrans">
      <dgm:prSet/>
      <dgm:spPr/>
      <dgm:t>
        <a:bodyPr/>
        <a:lstStyle/>
        <a:p>
          <a:endParaRPr lang="en-US"/>
        </a:p>
      </dgm:t>
    </dgm:pt>
    <dgm:pt modelId="{DCF2E0BA-43D0-421B-AE5D-FCA7AE420C2E}" cxnId="{B8628899-0670-4C56-A2F3-30FA2C80503A}" type="sibTrans">
      <dgm:prSet/>
      <dgm:spPr/>
      <dgm:t>
        <a:bodyPr/>
        <a:lstStyle/>
        <a:p>
          <a:endParaRPr lang="en-US"/>
        </a:p>
      </dgm:t>
    </dgm:pt>
    <dgm:pt modelId="{A1AC22DA-3E92-4307-BAFF-55D6419D9510}">
      <dgm:prSet/>
      <dgm:spPr/>
      <dgm:t>
        <a:bodyPr/>
        <a:lstStyle/>
        <a:p>
          <a:r>
            <a:rPr lang="en-US"/>
            <a:t>Hospitals</a:t>
          </a:r>
        </a:p>
      </dgm:t>
    </dgm:pt>
    <dgm:pt modelId="{E3D13763-0943-4DBE-A492-700408B76210}" cxnId="{5E907533-2937-4982-9CCE-9E7E8C533D5B}" type="parTrans">
      <dgm:prSet/>
      <dgm:spPr/>
      <dgm:t>
        <a:bodyPr/>
        <a:lstStyle/>
        <a:p>
          <a:endParaRPr lang="en-US"/>
        </a:p>
      </dgm:t>
    </dgm:pt>
    <dgm:pt modelId="{F97CAF81-9618-409E-B6FA-4A8D4AF557F3}" cxnId="{5E907533-2937-4982-9CCE-9E7E8C533D5B}" type="sibTrans">
      <dgm:prSet/>
      <dgm:spPr/>
      <dgm:t>
        <a:bodyPr/>
        <a:lstStyle/>
        <a:p>
          <a:endParaRPr lang="en-US"/>
        </a:p>
      </dgm:t>
    </dgm:pt>
    <dgm:pt modelId="{8F762AC3-4A4C-4BE0-ADB6-650220D0EF8D}">
      <dgm:prSet/>
      <dgm:spPr/>
      <dgm:t>
        <a:bodyPr/>
        <a:lstStyle/>
        <a:p>
          <a:r>
            <a:rPr lang="en-US"/>
            <a:t>No-show appointment</a:t>
          </a:r>
        </a:p>
      </dgm:t>
    </dgm:pt>
    <dgm:pt modelId="{DE8012F8-ACB4-4FAA-88FB-6D78D332AF86}" cxnId="{FBABFB90-66FD-4C84-BE75-3FFA605A0FE6}" type="parTrans">
      <dgm:prSet/>
      <dgm:spPr/>
      <dgm:t>
        <a:bodyPr/>
        <a:lstStyle/>
        <a:p>
          <a:endParaRPr lang="en-US"/>
        </a:p>
      </dgm:t>
    </dgm:pt>
    <dgm:pt modelId="{86A526C4-1CA8-4B10-897D-8DA133F87E6A}" cxnId="{FBABFB90-66FD-4C84-BE75-3FFA605A0FE6}" type="sibTrans">
      <dgm:prSet/>
      <dgm:spPr/>
      <dgm:t>
        <a:bodyPr/>
        <a:lstStyle/>
        <a:p>
          <a:endParaRPr lang="en-US"/>
        </a:p>
      </dgm:t>
    </dgm:pt>
    <dgm:pt modelId="{7E962A8B-A2E5-5849-91FA-57F7CB1DC019}" type="pres">
      <dgm:prSet presAssocID="{0A1D7CB2-470E-4603-A307-1F30AE4CE004}" presName="linear" presStyleCnt="0">
        <dgm:presLayoutVars>
          <dgm:dir/>
          <dgm:animLvl val="lvl"/>
          <dgm:resizeHandles val="exact"/>
        </dgm:presLayoutVars>
      </dgm:prSet>
      <dgm:spPr/>
    </dgm:pt>
    <dgm:pt modelId="{D19CFDF4-0A57-E94F-975B-C6FB20DB524E}" type="pres">
      <dgm:prSet presAssocID="{7A91E160-17AC-4E36-8417-003043956ECC}" presName="parentLin" presStyleCnt="0"/>
      <dgm:spPr/>
    </dgm:pt>
    <dgm:pt modelId="{9CB9966E-8C7B-5F48-BC57-E950F9E6348D}" type="pres">
      <dgm:prSet presAssocID="{7A91E160-17AC-4E36-8417-003043956ECC}" presName="parentLeftMargin" presStyleLbl="node1" presStyleIdx="0" presStyleCnt="3"/>
      <dgm:spPr/>
    </dgm:pt>
    <dgm:pt modelId="{2BBAD2FE-DD42-0B46-8127-3F6499592DA6}" type="pres">
      <dgm:prSet presAssocID="{7A91E160-17AC-4E36-8417-003043956ECC}" presName="parentText" presStyleLbl="node1" presStyleIdx="0" presStyleCnt="3">
        <dgm:presLayoutVars>
          <dgm:chMax val="0"/>
          <dgm:bulletEnabled val="1"/>
        </dgm:presLayoutVars>
      </dgm:prSet>
      <dgm:spPr/>
    </dgm:pt>
    <dgm:pt modelId="{DBA18997-C33A-964B-B851-BB1E2D9C3AD0}" type="pres">
      <dgm:prSet presAssocID="{7A91E160-17AC-4E36-8417-003043956ECC}" presName="negativeSpace" presStyleCnt="0"/>
      <dgm:spPr/>
    </dgm:pt>
    <dgm:pt modelId="{EE5AD50E-8041-7D41-A0A6-2F35ADCDA6AC}" type="pres">
      <dgm:prSet presAssocID="{7A91E160-17AC-4E36-8417-003043956ECC}" presName="childText" presStyleLbl="conFgAcc1" presStyleIdx="0" presStyleCnt="3">
        <dgm:presLayoutVars>
          <dgm:bulletEnabled val="1"/>
        </dgm:presLayoutVars>
      </dgm:prSet>
      <dgm:spPr/>
    </dgm:pt>
    <dgm:pt modelId="{075419EA-A598-0543-9F3A-4BAD3F9E5EC1}" type="pres">
      <dgm:prSet presAssocID="{DCF2E0BA-43D0-421B-AE5D-FCA7AE420C2E}" presName="spaceBetweenRectangles" presStyleCnt="0"/>
      <dgm:spPr/>
    </dgm:pt>
    <dgm:pt modelId="{A2B0367C-7C81-6441-8C0B-CEC87703DA2A}" type="pres">
      <dgm:prSet presAssocID="{A1AC22DA-3E92-4307-BAFF-55D6419D9510}" presName="parentLin" presStyleCnt="0"/>
      <dgm:spPr/>
    </dgm:pt>
    <dgm:pt modelId="{6C1135AC-4FF3-9B48-A603-14FDBCAC0364}" type="pres">
      <dgm:prSet presAssocID="{A1AC22DA-3E92-4307-BAFF-55D6419D9510}" presName="parentLeftMargin" presStyleLbl="node1" presStyleIdx="0" presStyleCnt="3"/>
      <dgm:spPr/>
    </dgm:pt>
    <dgm:pt modelId="{10B0F4F4-29D6-2349-9DBB-924EE9A44B8F}" type="pres">
      <dgm:prSet presAssocID="{A1AC22DA-3E92-4307-BAFF-55D6419D9510}" presName="parentText" presStyleLbl="node1" presStyleIdx="1" presStyleCnt="3">
        <dgm:presLayoutVars>
          <dgm:chMax val="0"/>
          <dgm:bulletEnabled val="1"/>
        </dgm:presLayoutVars>
      </dgm:prSet>
      <dgm:spPr/>
    </dgm:pt>
    <dgm:pt modelId="{44CB7C37-0034-EF47-9AAC-D98D45C07B96}" type="pres">
      <dgm:prSet presAssocID="{A1AC22DA-3E92-4307-BAFF-55D6419D9510}" presName="negativeSpace" presStyleCnt="0"/>
      <dgm:spPr/>
    </dgm:pt>
    <dgm:pt modelId="{B2CDEC00-9FFD-9446-A722-06A282E43010}" type="pres">
      <dgm:prSet presAssocID="{A1AC22DA-3E92-4307-BAFF-55D6419D9510}" presName="childText" presStyleLbl="conFgAcc1" presStyleIdx="1" presStyleCnt="3">
        <dgm:presLayoutVars>
          <dgm:bulletEnabled val="1"/>
        </dgm:presLayoutVars>
      </dgm:prSet>
      <dgm:spPr/>
    </dgm:pt>
    <dgm:pt modelId="{A8C24283-4385-DB4B-9DCF-DF64EF8475F8}" type="pres">
      <dgm:prSet presAssocID="{F97CAF81-9618-409E-B6FA-4A8D4AF557F3}" presName="spaceBetweenRectangles" presStyleCnt="0"/>
      <dgm:spPr/>
    </dgm:pt>
    <dgm:pt modelId="{D925E51E-E0D7-AE4A-BD29-D7F59FEE4328}" type="pres">
      <dgm:prSet presAssocID="{8F762AC3-4A4C-4BE0-ADB6-650220D0EF8D}" presName="parentLin" presStyleCnt="0"/>
      <dgm:spPr/>
    </dgm:pt>
    <dgm:pt modelId="{4186BD44-499E-324B-A347-7128DEAFAC6C}" type="pres">
      <dgm:prSet presAssocID="{8F762AC3-4A4C-4BE0-ADB6-650220D0EF8D}" presName="parentLeftMargin" presStyleLbl="node1" presStyleIdx="1" presStyleCnt="3"/>
      <dgm:spPr/>
    </dgm:pt>
    <dgm:pt modelId="{5EE8B9D2-9594-DA4A-93A4-A66768A82252}" type="pres">
      <dgm:prSet presAssocID="{8F762AC3-4A4C-4BE0-ADB6-650220D0EF8D}" presName="parentText" presStyleLbl="node1" presStyleIdx="2" presStyleCnt="3">
        <dgm:presLayoutVars>
          <dgm:chMax val="0"/>
          <dgm:bulletEnabled val="1"/>
        </dgm:presLayoutVars>
      </dgm:prSet>
      <dgm:spPr/>
    </dgm:pt>
    <dgm:pt modelId="{1237F15E-D34B-DE40-ADC6-D6481FA84614}" type="pres">
      <dgm:prSet presAssocID="{8F762AC3-4A4C-4BE0-ADB6-650220D0EF8D}" presName="negativeSpace" presStyleCnt="0"/>
      <dgm:spPr/>
    </dgm:pt>
    <dgm:pt modelId="{A4855E4E-DBC1-5344-B634-E3CA31AD04F0}" type="pres">
      <dgm:prSet presAssocID="{8F762AC3-4A4C-4BE0-ADB6-650220D0EF8D}" presName="childText" presStyleLbl="conFgAcc1" presStyleIdx="2" presStyleCnt="3">
        <dgm:presLayoutVars>
          <dgm:bulletEnabled val="1"/>
        </dgm:presLayoutVars>
      </dgm:prSet>
      <dgm:spPr/>
    </dgm:pt>
  </dgm:ptLst>
  <dgm:cxnLst>
    <dgm:cxn modelId="{E29FE214-8555-B84E-8390-180AF0B98CC6}" type="presOf" srcId="{0A1D7CB2-470E-4603-A307-1F30AE4CE004}" destId="{7E962A8B-A2E5-5849-91FA-57F7CB1DC019}" srcOrd="0" destOrd="0" presId="urn:microsoft.com/office/officeart/2005/8/layout/list1#1"/>
    <dgm:cxn modelId="{BCB4242C-7C87-2141-B4DF-B420C9381CBD}" type="presOf" srcId="{8F762AC3-4A4C-4BE0-ADB6-650220D0EF8D}" destId="{5EE8B9D2-9594-DA4A-93A4-A66768A82252}" srcOrd="1" destOrd="0" presId="urn:microsoft.com/office/officeart/2005/8/layout/list1#1"/>
    <dgm:cxn modelId="{5E907533-2937-4982-9CCE-9E7E8C533D5B}" srcId="{0A1D7CB2-470E-4603-A307-1F30AE4CE004}" destId="{A1AC22DA-3E92-4307-BAFF-55D6419D9510}" srcOrd="1" destOrd="0" parTransId="{E3D13763-0943-4DBE-A492-700408B76210}" sibTransId="{F97CAF81-9618-409E-B6FA-4A8D4AF557F3}"/>
    <dgm:cxn modelId="{60154B48-A849-774F-943A-602A982F0AFB}" type="presOf" srcId="{7A91E160-17AC-4E36-8417-003043956ECC}" destId="{9CB9966E-8C7B-5F48-BC57-E950F9E6348D}" srcOrd="0" destOrd="0" presId="urn:microsoft.com/office/officeart/2005/8/layout/list1#1"/>
    <dgm:cxn modelId="{FBABFB90-66FD-4C84-BE75-3FFA605A0FE6}" srcId="{0A1D7CB2-470E-4603-A307-1F30AE4CE004}" destId="{8F762AC3-4A4C-4BE0-ADB6-650220D0EF8D}" srcOrd="2" destOrd="0" parTransId="{DE8012F8-ACB4-4FAA-88FB-6D78D332AF86}" sibTransId="{86A526C4-1CA8-4B10-897D-8DA133F87E6A}"/>
    <dgm:cxn modelId="{B8628899-0670-4C56-A2F3-30FA2C80503A}" srcId="{0A1D7CB2-470E-4603-A307-1F30AE4CE004}" destId="{7A91E160-17AC-4E36-8417-003043956ECC}" srcOrd="0" destOrd="0" parTransId="{BF053E7A-8627-4760-A4AB-7F1F19D34582}" sibTransId="{DCF2E0BA-43D0-421B-AE5D-FCA7AE420C2E}"/>
    <dgm:cxn modelId="{1865629E-1313-7C47-901C-A17CF20B1A43}" type="presOf" srcId="{A1AC22DA-3E92-4307-BAFF-55D6419D9510}" destId="{6C1135AC-4FF3-9B48-A603-14FDBCAC0364}" srcOrd="0" destOrd="0" presId="urn:microsoft.com/office/officeart/2005/8/layout/list1#1"/>
    <dgm:cxn modelId="{F5EDDAA3-5084-B94A-8159-F22863B9E218}" type="presOf" srcId="{A1AC22DA-3E92-4307-BAFF-55D6419D9510}" destId="{10B0F4F4-29D6-2349-9DBB-924EE9A44B8F}" srcOrd="1" destOrd="0" presId="urn:microsoft.com/office/officeart/2005/8/layout/list1#1"/>
    <dgm:cxn modelId="{E35239BA-040B-3442-BE13-2BDF7717C381}" type="presOf" srcId="{7A91E160-17AC-4E36-8417-003043956ECC}" destId="{2BBAD2FE-DD42-0B46-8127-3F6499592DA6}" srcOrd="1" destOrd="0" presId="urn:microsoft.com/office/officeart/2005/8/layout/list1#1"/>
    <dgm:cxn modelId="{01D8F2DF-7F8B-1746-95FF-1D679EEACA2A}" type="presOf" srcId="{8F762AC3-4A4C-4BE0-ADB6-650220D0EF8D}" destId="{4186BD44-499E-324B-A347-7128DEAFAC6C}" srcOrd="0" destOrd="0" presId="urn:microsoft.com/office/officeart/2005/8/layout/list1#1"/>
    <dgm:cxn modelId="{177E8127-FA36-0847-BF3D-D29C4A470B96}" type="presParOf" srcId="{7E962A8B-A2E5-5849-91FA-57F7CB1DC019}" destId="{D19CFDF4-0A57-E94F-975B-C6FB20DB524E}" srcOrd="0" destOrd="0" presId="urn:microsoft.com/office/officeart/2005/8/layout/list1#1"/>
    <dgm:cxn modelId="{A7E2A3C1-5FCC-774D-832C-F040BF3E3807}" type="presParOf" srcId="{D19CFDF4-0A57-E94F-975B-C6FB20DB524E}" destId="{9CB9966E-8C7B-5F48-BC57-E950F9E6348D}" srcOrd="0" destOrd="0" presId="urn:microsoft.com/office/officeart/2005/8/layout/list1#1"/>
    <dgm:cxn modelId="{76892FCE-76A1-7A47-87CF-9F2A4025E276}" type="presParOf" srcId="{D19CFDF4-0A57-E94F-975B-C6FB20DB524E}" destId="{2BBAD2FE-DD42-0B46-8127-3F6499592DA6}" srcOrd="1" destOrd="0" presId="urn:microsoft.com/office/officeart/2005/8/layout/list1#1"/>
    <dgm:cxn modelId="{33B5E908-3261-8F42-9B8B-5A3D656FADC1}" type="presParOf" srcId="{7E962A8B-A2E5-5849-91FA-57F7CB1DC019}" destId="{DBA18997-C33A-964B-B851-BB1E2D9C3AD0}" srcOrd="1" destOrd="0" presId="urn:microsoft.com/office/officeart/2005/8/layout/list1#1"/>
    <dgm:cxn modelId="{B2CC9905-7A0F-6249-8FAA-92863CB839C5}" type="presParOf" srcId="{7E962A8B-A2E5-5849-91FA-57F7CB1DC019}" destId="{EE5AD50E-8041-7D41-A0A6-2F35ADCDA6AC}" srcOrd="2" destOrd="0" presId="urn:microsoft.com/office/officeart/2005/8/layout/list1#1"/>
    <dgm:cxn modelId="{6C832C8D-78B2-3949-8C62-E2C139BBB9DC}" type="presParOf" srcId="{7E962A8B-A2E5-5849-91FA-57F7CB1DC019}" destId="{075419EA-A598-0543-9F3A-4BAD3F9E5EC1}" srcOrd="3" destOrd="0" presId="urn:microsoft.com/office/officeart/2005/8/layout/list1#1"/>
    <dgm:cxn modelId="{72087B56-B533-E141-9B7F-3D825FE29B2E}" type="presParOf" srcId="{7E962A8B-A2E5-5849-91FA-57F7CB1DC019}" destId="{A2B0367C-7C81-6441-8C0B-CEC87703DA2A}" srcOrd="4" destOrd="0" presId="urn:microsoft.com/office/officeart/2005/8/layout/list1#1"/>
    <dgm:cxn modelId="{F952FE71-1A28-CC41-8D33-6032DB13AD64}" type="presParOf" srcId="{A2B0367C-7C81-6441-8C0B-CEC87703DA2A}" destId="{6C1135AC-4FF3-9B48-A603-14FDBCAC0364}" srcOrd="0" destOrd="0" presId="urn:microsoft.com/office/officeart/2005/8/layout/list1#1"/>
    <dgm:cxn modelId="{4C74BB84-169A-D449-AD49-BEC46D508F56}" type="presParOf" srcId="{A2B0367C-7C81-6441-8C0B-CEC87703DA2A}" destId="{10B0F4F4-29D6-2349-9DBB-924EE9A44B8F}" srcOrd="1" destOrd="0" presId="urn:microsoft.com/office/officeart/2005/8/layout/list1#1"/>
    <dgm:cxn modelId="{CFAF38BE-1205-9C44-87F2-41396878EEA2}" type="presParOf" srcId="{7E962A8B-A2E5-5849-91FA-57F7CB1DC019}" destId="{44CB7C37-0034-EF47-9AAC-D98D45C07B96}" srcOrd="5" destOrd="0" presId="urn:microsoft.com/office/officeart/2005/8/layout/list1#1"/>
    <dgm:cxn modelId="{C6FC499C-C47B-A84A-9FD3-6B93CE7A1487}" type="presParOf" srcId="{7E962A8B-A2E5-5849-91FA-57F7CB1DC019}" destId="{B2CDEC00-9FFD-9446-A722-06A282E43010}" srcOrd="6" destOrd="0" presId="urn:microsoft.com/office/officeart/2005/8/layout/list1#1"/>
    <dgm:cxn modelId="{3F0C42CB-8B44-274D-AEA8-C85AB8A7AE62}" type="presParOf" srcId="{7E962A8B-A2E5-5849-91FA-57F7CB1DC019}" destId="{A8C24283-4385-DB4B-9DCF-DF64EF8475F8}" srcOrd="7" destOrd="0" presId="urn:microsoft.com/office/officeart/2005/8/layout/list1#1"/>
    <dgm:cxn modelId="{17DEA3A3-CAD1-B74D-AA7F-EA9EAC99437E}" type="presParOf" srcId="{7E962A8B-A2E5-5849-91FA-57F7CB1DC019}" destId="{D925E51E-E0D7-AE4A-BD29-D7F59FEE4328}" srcOrd="8" destOrd="0" presId="urn:microsoft.com/office/officeart/2005/8/layout/list1#1"/>
    <dgm:cxn modelId="{E541C057-E0EF-2647-B8A3-A2BA03AF7A3A}" type="presParOf" srcId="{D925E51E-E0D7-AE4A-BD29-D7F59FEE4328}" destId="{4186BD44-499E-324B-A347-7128DEAFAC6C}" srcOrd="0" destOrd="0" presId="urn:microsoft.com/office/officeart/2005/8/layout/list1#1"/>
    <dgm:cxn modelId="{8AAE851D-1EE7-0543-8765-81C44409EB1E}" type="presParOf" srcId="{D925E51E-E0D7-AE4A-BD29-D7F59FEE4328}" destId="{5EE8B9D2-9594-DA4A-93A4-A66768A82252}" srcOrd="1" destOrd="0" presId="urn:microsoft.com/office/officeart/2005/8/layout/list1#1"/>
    <dgm:cxn modelId="{A954E9FE-D74B-E047-A417-D6F0CCF21F1B}" type="presParOf" srcId="{7E962A8B-A2E5-5849-91FA-57F7CB1DC019}" destId="{1237F15E-D34B-DE40-ADC6-D6481FA84614}" srcOrd="9" destOrd="0" presId="urn:microsoft.com/office/officeart/2005/8/layout/list1#1"/>
    <dgm:cxn modelId="{BD723360-14FC-C648-92C2-5C73BB4D703D}" type="presParOf" srcId="{7E962A8B-A2E5-5849-91FA-57F7CB1DC019}" destId="{A4855E4E-DBC1-5344-B634-E3CA31AD04F0}" srcOrd="10" destOrd="0" presId="urn:microsoft.com/office/officeart/2005/8/layout/list1#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55FCE60-6971-46D9-9034-8F4BC5B87EDF}" type="doc">
      <dgm:prSet loTypeId="urn:microsoft.com/office/officeart/2016/7/layout/RepeatingBendingProcessNew" loCatId="process" qsTypeId="urn:microsoft.com/office/officeart/2005/8/quickstyle/simple1#3" qsCatId="simple" csTypeId="urn:microsoft.com/office/officeart/2005/8/colors/accent0_3#3" csCatId="mainScheme"/>
      <dgm:spPr/>
      <dgm:t>
        <a:bodyPr/>
        <a:lstStyle/>
        <a:p>
          <a:endParaRPr lang="en-US"/>
        </a:p>
      </dgm:t>
    </dgm:pt>
    <dgm:pt modelId="{E1FEB81D-673A-4CCD-814F-2AB152D126F6}">
      <dgm:prSet/>
      <dgm:spPr/>
      <dgm:t>
        <a:bodyPr/>
        <a:lstStyle/>
        <a:p>
          <a:r>
            <a:rPr lang="en-US"/>
            <a:t>Remove redundant features: Patient ID and Appointment ID</a:t>
          </a:r>
        </a:p>
      </dgm:t>
    </dgm:pt>
    <dgm:pt modelId="{11A54B26-DDED-41B1-8399-C86347420BAA}" cxnId="{59116903-1940-4516-AC31-EE5771866915}" type="parTrans">
      <dgm:prSet/>
      <dgm:spPr/>
      <dgm:t>
        <a:bodyPr/>
        <a:lstStyle/>
        <a:p>
          <a:endParaRPr lang="en-US"/>
        </a:p>
      </dgm:t>
    </dgm:pt>
    <dgm:pt modelId="{DA3331D6-EDB1-42E0-86DC-E5F6F0986C49}" cxnId="{59116903-1940-4516-AC31-EE5771866915}" type="sibTrans">
      <dgm:prSet/>
      <dgm:spPr/>
      <dgm:t>
        <a:bodyPr/>
        <a:lstStyle/>
        <a:p>
          <a:endParaRPr lang="en-US"/>
        </a:p>
      </dgm:t>
    </dgm:pt>
    <dgm:pt modelId="{9B823D49-F8C5-4667-ACDF-55F11737297D}">
      <dgm:prSet/>
      <dgm:spPr/>
      <dgm:t>
        <a:bodyPr/>
        <a:lstStyle/>
        <a:p>
          <a:r>
            <a:rPr lang="en-US"/>
            <a:t>Check NA values</a:t>
          </a:r>
        </a:p>
      </dgm:t>
    </dgm:pt>
    <dgm:pt modelId="{3EC8E3FD-6674-4BD9-A466-B781D5629979}" cxnId="{D9115E82-B3BA-4DF4-A6D7-4A65A9A9D703}" type="parTrans">
      <dgm:prSet/>
      <dgm:spPr/>
      <dgm:t>
        <a:bodyPr/>
        <a:lstStyle/>
        <a:p>
          <a:endParaRPr lang="en-US"/>
        </a:p>
      </dgm:t>
    </dgm:pt>
    <dgm:pt modelId="{3763AEA2-D275-481D-A3A7-309D2D747FD4}" cxnId="{D9115E82-B3BA-4DF4-A6D7-4A65A9A9D703}" type="sibTrans">
      <dgm:prSet/>
      <dgm:spPr/>
      <dgm:t>
        <a:bodyPr/>
        <a:lstStyle/>
        <a:p>
          <a:endParaRPr lang="en-US"/>
        </a:p>
      </dgm:t>
    </dgm:pt>
    <dgm:pt modelId="{1FF8BEEB-63DD-4F3A-B30F-FEFF7C914B8E}">
      <dgm:prSet/>
      <dgm:spPr/>
      <dgm:t>
        <a:bodyPr/>
        <a:lstStyle/>
        <a:p>
          <a:r>
            <a:rPr lang="en-US"/>
            <a:t>Imputation: NA</a:t>
          </a:r>
        </a:p>
      </dgm:t>
    </dgm:pt>
    <dgm:pt modelId="{909A7E10-FF4D-448E-B9F8-36846F23103F}" cxnId="{1D2156B9-A9F1-4FCF-943F-F3569B319114}" type="parTrans">
      <dgm:prSet/>
      <dgm:spPr/>
      <dgm:t>
        <a:bodyPr/>
        <a:lstStyle/>
        <a:p>
          <a:endParaRPr lang="en-US"/>
        </a:p>
      </dgm:t>
    </dgm:pt>
    <dgm:pt modelId="{AD9B9B59-2298-4C7E-A0C2-B055D4E55F61}" cxnId="{1D2156B9-A9F1-4FCF-943F-F3569B319114}" type="sibTrans">
      <dgm:prSet/>
      <dgm:spPr/>
      <dgm:t>
        <a:bodyPr/>
        <a:lstStyle/>
        <a:p>
          <a:endParaRPr lang="en-US"/>
        </a:p>
      </dgm:t>
    </dgm:pt>
    <dgm:pt modelId="{F4E78E97-8147-4F43-84AE-FA1F38B9B785}">
      <dgm:prSet/>
      <dgm:spPr/>
      <dgm:t>
        <a:bodyPr/>
        <a:lstStyle/>
        <a:p>
          <a:r>
            <a:rPr lang="en-US"/>
            <a:t>Check zero/near zero variance</a:t>
          </a:r>
        </a:p>
      </dgm:t>
    </dgm:pt>
    <dgm:pt modelId="{BAC4FFD0-32CA-4641-ADB1-E5384D65AFE4}" cxnId="{5C86B1D9-7D0D-41A1-959C-37E36D538C9E}" type="parTrans">
      <dgm:prSet/>
      <dgm:spPr/>
      <dgm:t>
        <a:bodyPr/>
        <a:lstStyle/>
        <a:p>
          <a:endParaRPr lang="en-US"/>
        </a:p>
      </dgm:t>
    </dgm:pt>
    <dgm:pt modelId="{67077960-BFCF-4454-B923-4A2A0E3E5286}" cxnId="{5C86B1D9-7D0D-41A1-959C-37E36D538C9E}" type="sibTrans">
      <dgm:prSet/>
      <dgm:spPr/>
      <dgm:t>
        <a:bodyPr/>
        <a:lstStyle/>
        <a:p>
          <a:endParaRPr lang="en-US"/>
        </a:p>
      </dgm:t>
    </dgm:pt>
    <dgm:pt modelId="{B9E0A8BC-1E5D-45D5-81BC-350FD79854BA}">
      <dgm:prSet/>
      <dgm:spPr/>
      <dgm:t>
        <a:bodyPr/>
        <a:lstStyle/>
        <a:p>
          <a:r>
            <a:rPr lang="en-US"/>
            <a:t>One hot and integer encoding: dummy variables</a:t>
          </a:r>
        </a:p>
      </dgm:t>
    </dgm:pt>
    <dgm:pt modelId="{D77FA0B2-F8A2-423F-9518-E7B805768777}" cxnId="{A1E2FAEB-2137-48DF-9269-BA4CCAB8151D}" type="parTrans">
      <dgm:prSet/>
      <dgm:spPr/>
      <dgm:t>
        <a:bodyPr/>
        <a:lstStyle/>
        <a:p>
          <a:endParaRPr lang="en-US"/>
        </a:p>
      </dgm:t>
    </dgm:pt>
    <dgm:pt modelId="{6E6FAF52-9D08-4618-AC61-31E17821F384}" cxnId="{A1E2FAEB-2137-48DF-9269-BA4CCAB8151D}" type="sibTrans">
      <dgm:prSet/>
      <dgm:spPr/>
      <dgm:t>
        <a:bodyPr/>
        <a:lstStyle/>
        <a:p>
          <a:endParaRPr lang="en-US"/>
        </a:p>
      </dgm:t>
    </dgm:pt>
    <dgm:pt modelId="{AC6FA6BC-A5DF-438D-9F2B-0D595F68BAE3}">
      <dgm:prSet/>
      <dgm:spPr/>
      <dgm:t>
        <a:bodyPr/>
        <a:lstStyle/>
        <a:p>
          <a:r>
            <a:rPr lang="en-US"/>
            <a:t>Binning: Age, Calling_time, Waiting_time, Time_b_appointment, Prior_noshow</a:t>
          </a:r>
        </a:p>
      </dgm:t>
    </dgm:pt>
    <dgm:pt modelId="{075E5583-0411-45C9-B1F6-E7DC269F1FF2}" cxnId="{98FB2597-1436-4240-A29B-210D699290E9}" type="parTrans">
      <dgm:prSet/>
      <dgm:spPr/>
      <dgm:t>
        <a:bodyPr/>
        <a:lstStyle/>
        <a:p>
          <a:endParaRPr lang="en-US"/>
        </a:p>
      </dgm:t>
    </dgm:pt>
    <dgm:pt modelId="{F14419A5-080F-489B-BD11-BD231EF46C22}" cxnId="{98FB2597-1436-4240-A29B-210D699290E9}" type="sibTrans">
      <dgm:prSet/>
      <dgm:spPr/>
      <dgm:t>
        <a:bodyPr/>
        <a:lstStyle/>
        <a:p>
          <a:endParaRPr lang="en-US"/>
        </a:p>
      </dgm:t>
    </dgm:pt>
    <dgm:pt modelId="{369DB228-3625-432A-B069-B084BA94A047}">
      <dgm:prSet/>
      <dgm:spPr/>
      <dgm:t>
        <a:bodyPr/>
        <a:lstStyle/>
        <a:p>
          <a:r>
            <a:rPr lang="en-US"/>
            <a:t>Outlier detection: Clustering </a:t>
          </a:r>
        </a:p>
      </dgm:t>
    </dgm:pt>
    <dgm:pt modelId="{18769AC3-52E1-4771-8A33-03DF5D8D36D7}" cxnId="{343BA392-060B-4F46-86F4-29E4FBFD167F}" type="parTrans">
      <dgm:prSet/>
      <dgm:spPr/>
      <dgm:t>
        <a:bodyPr/>
        <a:lstStyle/>
        <a:p>
          <a:endParaRPr lang="en-US"/>
        </a:p>
      </dgm:t>
    </dgm:pt>
    <dgm:pt modelId="{7D4F7F48-B86E-44BC-AA92-A7D17450C9C9}" cxnId="{343BA392-060B-4F46-86F4-29E4FBFD167F}" type="sibTrans">
      <dgm:prSet/>
      <dgm:spPr/>
      <dgm:t>
        <a:bodyPr/>
        <a:lstStyle/>
        <a:p>
          <a:endParaRPr lang="en-US"/>
        </a:p>
      </dgm:t>
    </dgm:pt>
    <dgm:pt modelId="{B42DE516-02CB-4149-B16B-30D4E13E267D}" type="pres">
      <dgm:prSet presAssocID="{455FCE60-6971-46D9-9034-8F4BC5B87EDF}" presName="Name0" presStyleCnt="0">
        <dgm:presLayoutVars>
          <dgm:dir/>
          <dgm:resizeHandles val="exact"/>
        </dgm:presLayoutVars>
      </dgm:prSet>
      <dgm:spPr/>
    </dgm:pt>
    <dgm:pt modelId="{F33AF52E-DE45-4942-BBBC-493041B9721A}" type="pres">
      <dgm:prSet presAssocID="{E1FEB81D-673A-4CCD-814F-2AB152D126F6}" presName="node" presStyleLbl="node1" presStyleIdx="0" presStyleCnt="7">
        <dgm:presLayoutVars>
          <dgm:bulletEnabled val="1"/>
        </dgm:presLayoutVars>
      </dgm:prSet>
      <dgm:spPr/>
    </dgm:pt>
    <dgm:pt modelId="{EB6F7159-052F-834E-AB14-EF6A33AAA07B}" type="pres">
      <dgm:prSet presAssocID="{DA3331D6-EDB1-42E0-86DC-E5F6F0986C49}" presName="sibTrans" presStyleLbl="sibTrans1D1" presStyleIdx="0" presStyleCnt="6"/>
      <dgm:spPr/>
    </dgm:pt>
    <dgm:pt modelId="{94B5F0FD-0C8E-0C4C-AAA2-8FF943246A81}" type="pres">
      <dgm:prSet presAssocID="{DA3331D6-EDB1-42E0-86DC-E5F6F0986C49}" presName="connectorText" presStyleLbl="sibTrans1D1" presStyleIdx="0" presStyleCnt="6"/>
      <dgm:spPr/>
    </dgm:pt>
    <dgm:pt modelId="{8612EC88-B3D1-414E-8C55-2A1F152530B7}" type="pres">
      <dgm:prSet presAssocID="{9B823D49-F8C5-4667-ACDF-55F11737297D}" presName="node" presStyleLbl="node1" presStyleIdx="1" presStyleCnt="7">
        <dgm:presLayoutVars>
          <dgm:bulletEnabled val="1"/>
        </dgm:presLayoutVars>
      </dgm:prSet>
      <dgm:spPr/>
    </dgm:pt>
    <dgm:pt modelId="{22E2F8E0-2BAA-E047-AB29-5CAAF3DA2179}" type="pres">
      <dgm:prSet presAssocID="{3763AEA2-D275-481D-A3A7-309D2D747FD4}" presName="sibTrans" presStyleLbl="sibTrans1D1" presStyleIdx="1" presStyleCnt="6"/>
      <dgm:spPr/>
    </dgm:pt>
    <dgm:pt modelId="{1B9E1997-E1A5-4E45-A141-414198FC68A3}" type="pres">
      <dgm:prSet presAssocID="{3763AEA2-D275-481D-A3A7-309D2D747FD4}" presName="connectorText" presStyleLbl="sibTrans1D1" presStyleIdx="1" presStyleCnt="6"/>
      <dgm:spPr/>
    </dgm:pt>
    <dgm:pt modelId="{F98014C9-8AC2-1C41-9546-2F9D76200568}" type="pres">
      <dgm:prSet presAssocID="{1FF8BEEB-63DD-4F3A-B30F-FEFF7C914B8E}" presName="node" presStyleLbl="node1" presStyleIdx="2" presStyleCnt="7">
        <dgm:presLayoutVars>
          <dgm:bulletEnabled val="1"/>
        </dgm:presLayoutVars>
      </dgm:prSet>
      <dgm:spPr/>
    </dgm:pt>
    <dgm:pt modelId="{EC0F26F5-1C5C-2043-B299-2BFC849C0ABD}" type="pres">
      <dgm:prSet presAssocID="{AD9B9B59-2298-4C7E-A0C2-B055D4E55F61}" presName="sibTrans" presStyleLbl="sibTrans1D1" presStyleIdx="2" presStyleCnt="6"/>
      <dgm:spPr/>
    </dgm:pt>
    <dgm:pt modelId="{7F774976-4600-6749-8515-355AC9B2E3A0}" type="pres">
      <dgm:prSet presAssocID="{AD9B9B59-2298-4C7E-A0C2-B055D4E55F61}" presName="connectorText" presStyleLbl="sibTrans1D1" presStyleIdx="2" presStyleCnt="6"/>
      <dgm:spPr/>
    </dgm:pt>
    <dgm:pt modelId="{C218A614-732E-7B4D-8107-D8B579369BB6}" type="pres">
      <dgm:prSet presAssocID="{F4E78E97-8147-4F43-84AE-FA1F38B9B785}" presName="node" presStyleLbl="node1" presStyleIdx="3" presStyleCnt="7">
        <dgm:presLayoutVars>
          <dgm:bulletEnabled val="1"/>
        </dgm:presLayoutVars>
      </dgm:prSet>
      <dgm:spPr/>
    </dgm:pt>
    <dgm:pt modelId="{ECF5A437-F298-6740-B017-D71E6C77F65B}" type="pres">
      <dgm:prSet presAssocID="{67077960-BFCF-4454-B923-4A2A0E3E5286}" presName="sibTrans" presStyleLbl="sibTrans1D1" presStyleIdx="3" presStyleCnt="6"/>
      <dgm:spPr/>
    </dgm:pt>
    <dgm:pt modelId="{501E7BC8-7140-4549-823D-0FAA1EA8B2C4}" type="pres">
      <dgm:prSet presAssocID="{67077960-BFCF-4454-B923-4A2A0E3E5286}" presName="connectorText" presStyleLbl="sibTrans1D1" presStyleIdx="3" presStyleCnt="6"/>
      <dgm:spPr/>
    </dgm:pt>
    <dgm:pt modelId="{A40ED478-CC1E-F744-884F-BC10045B7C17}" type="pres">
      <dgm:prSet presAssocID="{B9E0A8BC-1E5D-45D5-81BC-350FD79854BA}" presName="node" presStyleLbl="node1" presStyleIdx="4" presStyleCnt="7">
        <dgm:presLayoutVars>
          <dgm:bulletEnabled val="1"/>
        </dgm:presLayoutVars>
      </dgm:prSet>
      <dgm:spPr/>
    </dgm:pt>
    <dgm:pt modelId="{25E23193-AFF3-8642-A4EF-8B0DF00E5BC2}" type="pres">
      <dgm:prSet presAssocID="{6E6FAF52-9D08-4618-AC61-31E17821F384}" presName="sibTrans" presStyleLbl="sibTrans1D1" presStyleIdx="4" presStyleCnt="6"/>
      <dgm:spPr/>
    </dgm:pt>
    <dgm:pt modelId="{493E7304-77B7-894C-A14E-7A85E6948406}" type="pres">
      <dgm:prSet presAssocID="{6E6FAF52-9D08-4618-AC61-31E17821F384}" presName="connectorText" presStyleLbl="sibTrans1D1" presStyleIdx="4" presStyleCnt="6"/>
      <dgm:spPr/>
    </dgm:pt>
    <dgm:pt modelId="{F8ACE779-61F7-1043-AA64-CA8EE9A17D71}" type="pres">
      <dgm:prSet presAssocID="{AC6FA6BC-A5DF-438D-9F2B-0D595F68BAE3}" presName="node" presStyleLbl="node1" presStyleIdx="5" presStyleCnt="7">
        <dgm:presLayoutVars>
          <dgm:bulletEnabled val="1"/>
        </dgm:presLayoutVars>
      </dgm:prSet>
      <dgm:spPr/>
    </dgm:pt>
    <dgm:pt modelId="{FF8FACB9-D35B-824C-91B1-C2499CA7047B}" type="pres">
      <dgm:prSet presAssocID="{F14419A5-080F-489B-BD11-BD231EF46C22}" presName="sibTrans" presStyleLbl="sibTrans1D1" presStyleIdx="5" presStyleCnt="6"/>
      <dgm:spPr/>
    </dgm:pt>
    <dgm:pt modelId="{6B918437-A718-384C-8B0D-9AF6E3335262}" type="pres">
      <dgm:prSet presAssocID="{F14419A5-080F-489B-BD11-BD231EF46C22}" presName="connectorText" presStyleLbl="sibTrans1D1" presStyleIdx="5" presStyleCnt="6"/>
      <dgm:spPr/>
    </dgm:pt>
    <dgm:pt modelId="{F32CA982-43F1-E34A-9AE2-1DB6F1EF690E}" type="pres">
      <dgm:prSet presAssocID="{369DB228-3625-432A-B069-B084BA94A047}" presName="node" presStyleLbl="node1" presStyleIdx="6" presStyleCnt="7">
        <dgm:presLayoutVars>
          <dgm:bulletEnabled val="1"/>
        </dgm:presLayoutVars>
      </dgm:prSet>
      <dgm:spPr/>
    </dgm:pt>
  </dgm:ptLst>
  <dgm:cxnLst>
    <dgm:cxn modelId="{59116903-1940-4516-AC31-EE5771866915}" srcId="{455FCE60-6971-46D9-9034-8F4BC5B87EDF}" destId="{E1FEB81D-673A-4CCD-814F-2AB152D126F6}" srcOrd="0" destOrd="0" parTransId="{11A54B26-DDED-41B1-8399-C86347420BAA}" sibTransId="{DA3331D6-EDB1-42E0-86DC-E5F6F0986C49}"/>
    <dgm:cxn modelId="{F5350911-6560-9440-93A1-F07D9181749A}" type="presOf" srcId="{369DB228-3625-432A-B069-B084BA94A047}" destId="{F32CA982-43F1-E34A-9AE2-1DB6F1EF690E}" srcOrd="0" destOrd="0" presId="urn:microsoft.com/office/officeart/2016/7/layout/RepeatingBendingProcessNew"/>
    <dgm:cxn modelId="{770DD727-CB74-EC40-8BEA-28A1135D6A4F}" type="presOf" srcId="{67077960-BFCF-4454-B923-4A2A0E3E5286}" destId="{ECF5A437-F298-6740-B017-D71E6C77F65B}" srcOrd="0" destOrd="0" presId="urn:microsoft.com/office/officeart/2016/7/layout/RepeatingBendingProcessNew"/>
    <dgm:cxn modelId="{C8B1882B-4D2A-3D48-8146-5E6DE4A83266}" type="presOf" srcId="{3763AEA2-D275-481D-A3A7-309D2D747FD4}" destId="{1B9E1997-E1A5-4E45-A141-414198FC68A3}" srcOrd="1" destOrd="0" presId="urn:microsoft.com/office/officeart/2016/7/layout/RepeatingBendingProcessNew"/>
    <dgm:cxn modelId="{2B281A3A-8D10-E44B-9C3C-CB64B8B891C2}" type="presOf" srcId="{AD9B9B59-2298-4C7E-A0C2-B055D4E55F61}" destId="{7F774976-4600-6749-8515-355AC9B2E3A0}" srcOrd="1" destOrd="0" presId="urn:microsoft.com/office/officeart/2016/7/layout/RepeatingBendingProcessNew"/>
    <dgm:cxn modelId="{FFE04247-12A8-1C4E-AE9C-F740DEA38AA2}" type="presOf" srcId="{1FF8BEEB-63DD-4F3A-B30F-FEFF7C914B8E}" destId="{F98014C9-8AC2-1C41-9546-2F9D76200568}" srcOrd="0" destOrd="0" presId="urn:microsoft.com/office/officeart/2016/7/layout/RepeatingBendingProcessNew"/>
    <dgm:cxn modelId="{4FA8FC48-20F6-6B4A-A7E9-AA5DCBF7F2F5}" type="presOf" srcId="{3763AEA2-D275-481D-A3A7-309D2D747FD4}" destId="{22E2F8E0-2BAA-E047-AB29-5CAAF3DA2179}" srcOrd="0" destOrd="0" presId="urn:microsoft.com/office/officeart/2016/7/layout/RepeatingBendingProcessNew"/>
    <dgm:cxn modelId="{E84B624F-E3F2-0F42-B525-F4E679D56F86}" type="presOf" srcId="{F14419A5-080F-489B-BD11-BD231EF46C22}" destId="{6B918437-A718-384C-8B0D-9AF6E3335262}" srcOrd="1" destOrd="0" presId="urn:microsoft.com/office/officeart/2016/7/layout/RepeatingBendingProcessNew"/>
    <dgm:cxn modelId="{BB420053-C573-3543-B9A5-B2806AF17C8D}" type="presOf" srcId="{6E6FAF52-9D08-4618-AC61-31E17821F384}" destId="{25E23193-AFF3-8642-A4EF-8B0DF00E5BC2}" srcOrd="0" destOrd="0" presId="urn:microsoft.com/office/officeart/2016/7/layout/RepeatingBendingProcessNew"/>
    <dgm:cxn modelId="{897C9D55-38D3-2447-AC0F-104758C775BA}" type="presOf" srcId="{B9E0A8BC-1E5D-45D5-81BC-350FD79854BA}" destId="{A40ED478-CC1E-F744-884F-BC10045B7C17}" srcOrd="0" destOrd="0" presId="urn:microsoft.com/office/officeart/2016/7/layout/RepeatingBendingProcessNew"/>
    <dgm:cxn modelId="{02DD0C5C-2FB6-4749-9A10-5F630844FEC7}" type="presOf" srcId="{67077960-BFCF-4454-B923-4A2A0E3E5286}" destId="{501E7BC8-7140-4549-823D-0FAA1EA8B2C4}" srcOrd="1" destOrd="0" presId="urn:microsoft.com/office/officeart/2016/7/layout/RepeatingBendingProcessNew"/>
    <dgm:cxn modelId="{BD685C5D-902D-2346-AC1B-4A3F3D7B9F60}" type="presOf" srcId="{F14419A5-080F-489B-BD11-BD231EF46C22}" destId="{FF8FACB9-D35B-824C-91B1-C2499CA7047B}" srcOrd="0" destOrd="0" presId="urn:microsoft.com/office/officeart/2016/7/layout/RepeatingBendingProcessNew"/>
    <dgm:cxn modelId="{F241F47C-E167-1D42-883E-01564EB999CE}" type="presOf" srcId="{DA3331D6-EDB1-42E0-86DC-E5F6F0986C49}" destId="{94B5F0FD-0C8E-0C4C-AAA2-8FF943246A81}" srcOrd="1" destOrd="0" presId="urn:microsoft.com/office/officeart/2016/7/layout/RepeatingBendingProcessNew"/>
    <dgm:cxn modelId="{D9115E82-B3BA-4DF4-A6D7-4A65A9A9D703}" srcId="{455FCE60-6971-46D9-9034-8F4BC5B87EDF}" destId="{9B823D49-F8C5-4667-ACDF-55F11737297D}" srcOrd="1" destOrd="0" parTransId="{3EC8E3FD-6674-4BD9-A466-B781D5629979}" sibTransId="{3763AEA2-D275-481D-A3A7-309D2D747FD4}"/>
    <dgm:cxn modelId="{718B6C84-3145-D749-8E5F-B395F248D65D}" type="presOf" srcId="{9B823D49-F8C5-4667-ACDF-55F11737297D}" destId="{8612EC88-B3D1-414E-8C55-2A1F152530B7}" srcOrd="0" destOrd="0" presId="urn:microsoft.com/office/officeart/2016/7/layout/RepeatingBendingProcessNew"/>
    <dgm:cxn modelId="{343BA392-060B-4F46-86F4-29E4FBFD167F}" srcId="{455FCE60-6971-46D9-9034-8F4BC5B87EDF}" destId="{369DB228-3625-432A-B069-B084BA94A047}" srcOrd="6" destOrd="0" parTransId="{18769AC3-52E1-4771-8A33-03DF5D8D36D7}" sibTransId="{7D4F7F48-B86E-44BC-AA92-A7D17450C9C9}"/>
    <dgm:cxn modelId="{98FB2597-1436-4240-A29B-210D699290E9}" srcId="{455FCE60-6971-46D9-9034-8F4BC5B87EDF}" destId="{AC6FA6BC-A5DF-438D-9F2B-0D595F68BAE3}" srcOrd="5" destOrd="0" parTransId="{075E5583-0411-45C9-B1F6-E7DC269F1FF2}" sibTransId="{F14419A5-080F-489B-BD11-BD231EF46C22}"/>
    <dgm:cxn modelId="{E57A11AA-1F89-0146-85FB-1EB5A66845E5}" type="presOf" srcId="{DA3331D6-EDB1-42E0-86DC-E5F6F0986C49}" destId="{EB6F7159-052F-834E-AB14-EF6A33AAA07B}" srcOrd="0" destOrd="0" presId="urn:microsoft.com/office/officeart/2016/7/layout/RepeatingBendingProcessNew"/>
    <dgm:cxn modelId="{FC7E01AD-32DD-A240-A80F-5C005880A827}" type="presOf" srcId="{6E6FAF52-9D08-4618-AC61-31E17821F384}" destId="{493E7304-77B7-894C-A14E-7A85E6948406}" srcOrd="1" destOrd="0" presId="urn:microsoft.com/office/officeart/2016/7/layout/RepeatingBendingProcessNew"/>
    <dgm:cxn modelId="{1B9D97B4-E995-C54C-95A2-2AEA3999E05F}" type="presOf" srcId="{AD9B9B59-2298-4C7E-A0C2-B055D4E55F61}" destId="{EC0F26F5-1C5C-2043-B299-2BFC849C0ABD}" srcOrd="0" destOrd="0" presId="urn:microsoft.com/office/officeart/2016/7/layout/RepeatingBendingProcessNew"/>
    <dgm:cxn modelId="{1D2156B9-A9F1-4FCF-943F-F3569B319114}" srcId="{455FCE60-6971-46D9-9034-8F4BC5B87EDF}" destId="{1FF8BEEB-63DD-4F3A-B30F-FEFF7C914B8E}" srcOrd="2" destOrd="0" parTransId="{909A7E10-FF4D-448E-B9F8-36846F23103F}" sibTransId="{AD9B9B59-2298-4C7E-A0C2-B055D4E55F61}"/>
    <dgm:cxn modelId="{C2D494D0-8D0B-4C46-92A8-882C34F47A60}" type="presOf" srcId="{E1FEB81D-673A-4CCD-814F-2AB152D126F6}" destId="{F33AF52E-DE45-4942-BBBC-493041B9721A}" srcOrd="0" destOrd="0" presId="urn:microsoft.com/office/officeart/2016/7/layout/RepeatingBendingProcessNew"/>
    <dgm:cxn modelId="{5C86B1D9-7D0D-41A1-959C-37E36D538C9E}" srcId="{455FCE60-6971-46D9-9034-8F4BC5B87EDF}" destId="{F4E78E97-8147-4F43-84AE-FA1F38B9B785}" srcOrd="3" destOrd="0" parTransId="{BAC4FFD0-32CA-4641-ADB1-E5384D65AFE4}" sibTransId="{67077960-BFCF-4454-B923-4A2A0E3E5286}"/>
    <dgm:cxn modelId="{CD7D4FE4-ADC7-F64E-8466-79F5F509FC9A}" type="presOf" srcId="{F4E78E97-8147-4F43-84AE-FA1F38B9B785}" destId="{C218A614-732E-7B4D-8107-D8B579369BB6}" srcOrd="0" destOrd="0" presId="urn:microsoft.com/office/officeart/2016/7/layout/RepeatingBendingProcessNew"/>
    <dgm:cxn modelId="{A1E2FAEB-2137-48DF-9269-BA4CCAB8151D}" srcId="{455FCE60-6971-46D9-9034-8F4BC5B87EDF}" destId="{B9E0A8BC-1E5D-45D5-81BC-350FD79854BA}" srcOrd="4" destOrd="0" parTransId="{D77FA0B2-F8A2-423F-9518-E7B805768777}" sibTransId="{6E6FAF52-9D08-4618-AC61-31E17821F384}"/>
    <dgm:cxn modelId="{75B018EC-63A6-7A42-B455-006D0AC26B5B}" type="presOf" srcId="{AC6FA6BC-A5DF-438D-9F2B-0D595F68BAE3}" destId="{F8ACE779-61F7-1043-AA64-CA8EE9A17D71}" srcOrd="0" destOrd="0" presId="urn:microsoft.com/office/officeart/2016/7/layout/RepeatingBendingProcessNew"/>
    <dgm:cxn modelId="{4F8833F2-3638-1A4D-B9EC-411E1F0C3A08}" type="presOf" srcId="{455FCE60-6971-46D9-9034-8F4BC5B87EDF}" destId="{B42DE516-02CB-4149-B16B-30D4E13E267D}" srcOrd="0" destOrd="0" presId="urn:microsoft.com/office/officeart/2016/7/layout/RepeatingBendingProcessNew"/>
    <dgm:cxn modelId="{4ABE47AE-55C0-0145-9210-3BA66A725491}" type="presParOf" srcId="{B42DE516-02CB-4149-B16B-30D4E13E267D}" destId="{F33AF52E-DE45-4942-BBBC-493041B9721A}" srcOrd="0" destOrd="0" presId="urn:microsoft.com/office/officeart/2016/7/layout/RepeatingBendingProcessNew"/>
    <dgm:cxn modelId="{ACDA43C0-8CDB-FE44-B82A-31A61AA3D361}" type="presParOf" srcId="{B42DE516-02CB-4149-B16B-30D4E13E267D}" destId="{EB6F7159-052F-834E-AB14-EF6A33AAA07B}" srcOrd="1" destOrd="0" presId="urn:microsoft.com/office/officeart/2016/7/layout/RepeatingBendingProcessNew"/>
    <dgm:cxn modelId="{4B5F57EB-A8D7-2042-A0C8-9D5A4E331090}" type="presParOf" srcId="{EB6F7159-052F-834E-AB14-EF6A33AAA07B}" destId="{94B5F0FD-0C8E-0C4C-AAA2-8FF943246A81}" srcOrd="0" destOrd="0" presId="urn:microsoft.com/office/officeart/2016/7/layout/RepeatingBendingProcessNew"/>
    <dgm:cxn modelId="{8DDF2CE7-2A08-4E48-A919-5DD389941179}" type="presParOf" srcId="{B42DE516-02CB-4149-B16B-30D4E13E267D}" destId="{8612EC88-B3D1-414E-8C55-2A1F152530B7}" srcOrd="2" destOrd="0" presId="urn:microsoft.com/office/officeart/2016/7/layout/RepeatingBendingProcessNew"/>
    <dgm:cxn modelId="{A75D9CFE-9FAC-5E48-B396-9FDE7F18DD0D}" type="presParOf" srcId="{B42DE516-02CB-4149-B16B-30D4E13E267D}" destId="{22E2F8E0-2BAA-E047-AB29-5CAAF3DA2179}" srcOrd="3" destOrd="0" presId="urn:microsoft.com/office/officeart/2016/7/layout/RepeatingBendingProcessNew"/>
    <dgm:cxn modelId="{930C8678-DE19-BB47-AD43-92C0B3A57356}" type="presParOf" srcId="{22E2F8E0-2BAA-E047-AB29-5CAAF3DA2179}" destId="{1B9E1997-E1A5-4E45-A141-414198FC68A3}" srcOrd="0" destOrd="0" presId="urn:microsoft.com/office/officeart/2016/7/layout/RepeatingBendingProcessNew"/>
    <dgm:cxn modelId="{EAF1C9CC-E222-A14C-8664-33D8F1FC123A}" type="presParOf" srcId="{B42DE516-02CB-4149-B16B-30D4E13E267D}" destId="{F98014C9-8AC2-1C41-9546-2F9D76200568}" srcOrd="4" destOrd="0" presId="urn:microsoft.com/office/officeart/2016/7/layout/RepeatingBendingProcessNew"/>
    <dgm:cxn modelId="{118CF406-2F39-B748-8737-577EB7DB0487}" type="presParOf" srcId="{B42DE516-02CB-4149-B16B-30D4E13E267D}" destId="{EC0F26F5-1C5C-2043-B299-2BFC849C0ABD}" srcOrd="5" destOrd="0" presId="urn:microsoft.com/office/officeart/2016/7/layout/RepeatingBendingProcessNew"/>
    <dgm:cxn modelId="{8E17B09F-5471-2740-80FB-4DE5FD1A10C3}" type="presParOf" srcId="{EC0F26F5-1C5C-2043-B299-2BFC849C0ABD}" destId="{7F774976-4600-6749-8515-355AC9B2E3A0}" srcOrd="0" destOrd="0" presId="urn:microsoft.com/office/officeart/2016/7/layout/RepeatingBendingProcessNew"/>
    <dgm:cxn modelId="{54664DD1-A361-E549-8A14-A1548BBB3104}" type="presParOf" srcId="{B42DE516-02CB-4149-B16B-30D4E13E267D}" destId="{C218A614-732E-7B4D-8107-D8B579369BB6}" srcOrd="6" destOrd="0" presId="urn:microsoft.com/office/officeart/2016/7/layout/RepeatingBendingProcessNew"/>
    <dgm:cxn modelId="{E5FECF61-463E-5D48-889C-882C32ED6AF5}" type="presParOf" srcId="{B42DE516-02CB-4149-B16B-30D4E13E267D}" destId="{ECF5A437-F298-6740-B017-D71E6C77F65B}" srcOrd="7" destOrd="0" presId="urn:microsoft.com/office/officeart/2016/7/layout/RepeatingBendingProcessNew"/>
    <dgm:cxn modelId="{EC33ECA1-C027-FA43-860A-223A39CBB7CC}" type="presParOf" srcId="{ECF5A437-F298-6740-B017-D71E6C77F65B}" destId="{501E7BC8-7140-4549-823D-0FAA1EA8B2C4}" srcOrd="0" destOrd="0" presId="urn:microsoft.com/office/officeart/2016/7/layout/RepeatingBendingProcessNew"/>
    <dgm:cxn modelId="{54428C9B-B83E-C241-B62D-6151D3263D34}" type="presParOf" srcId="{B42DE516-02CB-4149-B16B-30D4E13E267D}" destId="{A40ED478-CC1E-F744-884F-BC10045B7C17}" srcOrd="8" destOrd="0" presId="urn:microsoft.com/office/officeart/2016/7/layout/RepeatingBendingProcessNew"/>
    <dgm:cxn modelId="{8C9184E5-DC4A-E84D-8D4A-7392B6A11B3E}" type="presParOf" srcId="{B42DE516-02CB-4149-B16B-30D4E13E267D}" destId="{25E23193-AFF3-8642-A4EF-8B0DF00E5BC2}" srcOrd="9" destOrd="0" presId="urn:microsoft.com/office/officeart/2016/7/layout/RepeatingBendingProcessNew"/>
    <dgm:cxn modelId="{6D0A76C1-23F8-C140-947A-442F098395D8}" type="presParOf" srcId="{25E23193-AFF3-8642-A4EF-8B0DF00E5BC2}" destId="{493E7304-77B7-894C-A14E-7A85E6948406}" srcOrd="0" destOrd="0" presId="urn:microsoft.com/office/officeart/2016/7/layout/RepeatingBendingProcessNew"/>
    <dgm:cxn modelId="{96AB8A7F-8777-1D4C-ADFD-071EF6DDEB55}" type="presParOf" srcId="{B42DE516-02CB-4149-B16B-30D4E13E267D}" destId="{F8ACE779-61F7-1043-AA64-CA8EE9A17D71}" srcOrd="10" destOrd="0" presId="urn:microsoft.com/office/officeart/2016/7/layout/RepeatingBendingProcessNew"/>
    <dgm:cxn modelId="{F567736F-803A-FD44-AA40-CDFEEDFE8FF3}" type="presParOf" srcId="{B42DE516-02CB-4149-B16B-30D4E13E267D}" destId="{FF8FACB9-D35B-824C-91B1-C2499CA7047B}" srcOrd="11" destOrd="0" presId="urn:microsoft.com/office/officeart/2016/7/layout/RepeatingBendingProcessNew"/>
    <dgm:cxn modelId="{3945B2F5-744C-2444-B11E-E8ED05E504CE}" type="presParOf" srcId="{FF8FACB9-D35B-824C-91B1-C2499CA7047B}" destId="{6B918437-A718-384C-8B0D-9AF6E3335262}" srcOrd="0" destOrd="0" presId="urn:microsoft.com/office/officeart/2016/7/layout/RepeatingBendingProcessNew"/>
    <dgm:cxn modelId="{46FAA3A9-15E0-F948-A427-D0CB38399200}" type="presParOf" srcId="{B42DE516-02CB-4149-B16B-30D4E13E267D}" destId="{F32CA982-43F1-E34A-9AE2-1DB6F1EF690E}" srcOrd="12" destOrd="0" presId="urn:microsoft.com/office/officeart/2016/7/layout/RepeatingBendingProcessNew"/>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3B4EED9-E9FE-4736-A6D6-05E9F6B8F100}" type="doc">
      <dgm:prSet loTypeId="urn:microsoft.com/office/officeart/2005/8/layout/vProcess5" loCatId="process" qsTypeId="urn:microsoft.com/office/officeart/2005/8/quickstyle/simple1#4" qsCatId="simple" csTypeId="urn:microsoft.com/office/officeart/2005/8/colors/accent0_3#4" csCatId="mainScheme" phldr="1"/>
      <dgm:spPr/>
      <dgm:t>
        <a:bodyPr/>
        <a:lstStyle/>
        <a:p>
          <a:endParaRPr lang="en-US"/>
        </a:p>
      </dgm:t>
    </dgm:pt>
    <dgm:pt modelId="{E65BEB23-375D-440A-A262-82B82A742907}">
      <dgm:prSet/>
      <dgm:spPr/>
      <dgm:t>
        <a:bodyPr/>
        <a:lstStyle/>
        <a:p>
          <a:r>
            <a:rPr lang="en-US" dirty="0"/>
            <a:t>Splitting Train &amp; Test set: 0.75/0.25</a:t>
          </a:r>
        </a:p>
      </dgm:t>
    </dgm:pt>
    <dgm:pt modelId="{BF2034A5-4B8C-42F2-AB25-934EDEF7C767}" cxnId="{204B111C-5B4D-47AD-A9A6-FDB1E1D06A82}" type="parTrans">
      <dgm:prSet/>
      <dgm:spPr/>
      <dgm:t>
        <a:bodyPr/>
        <a:lstStyle/>
        <a:p>
          <a:endParaRPr lang="en-US"/>
        </a:p>
      </dgm:t>
    </dgm:pt>
    <dgm:pt modelId="{E21F6D8A-C5E8-48BC-820C-D1D126C3433D}" cxnId="{204B111C-5B4D-47AD-A9A6-FDB1E1D06A82}" type="sibTrans">
      <dgm:prSet/>
      <dgm:spPr/>
      <dgm:t>
        <a:bodyPr/>
        <a:lstStyle/>
        <a:p>
          <a:endParaRPr lang="en-US"/>
        </a:p>
      </dgm:t>
    </dgm:pt>
    <dgm:pt modelId="{97257035-8EB7-419B-937A-1370BDC09B64}">
      <dgm:prSet/>
      <dgm:spPr/>
      <dgm:t>
        <a:bodyPr/>
        <a:lstStyle/>
        <a:p>
          <a:r>
            <a:rPr lang="en-US"/>
            <a:t>Feature selection: Repart and Randomforest</a:t>
          </a:r>
        </a:p>
      </dgm:t>
    </dgm:pt>
    <dgm:pt modelId="{66E42AC8-BF3E-415F-B475-51D3B7C746FF}" cxnId="{3CCFAF89-5AB2-4081-BDB9-FA63C6499D77}" type="parTrans">
      <dgm:prSet/>
      <dgm:spPr/>
      <dgm:t>
        <a:bodyPr/>
        <a:lstStyle/>
        <a:p>
          <a:endParaRPr lang="en-US"/>
        </a:p>
      </dgm:t>
    </dgm:pt>
    <dgm:pt modelId="{F88F21C0-A970-4C92-9BFF-A3938FF66D79}" cxnId="{3CCFAF89-5AB2-4081-BDB9-FA63C6499D77}" type="sibTrans">
      <dgm:prSet/>
      <dgm:spPr/>
      <dgm:t>
        <a:bodyPr/>
        <a:lstStyle/>
        <a:p>
          <a:endParaRPr lang="en-US"/>
        </a:p>
      </dgm:t>
    </dgm:pt>
    <dgm:pt modelId="{F54E2733-DA99-40B3-976E-50E4B51019D0}">
      <dgm:prSet/>
      <dgm:spPr/>
      <dgm:t>
        <a:bodyPr/>
        <a:lstStyle/>
        <a:p>
          <a:r>
            <a:rPr lang="en-US"/>
            <a:t>Balancing data: ADASYN 0.85 and BLSMOTE 0.85</a:t>
          </a:r>
        </a:p>
      </dgm:t>
    </dgm:pt>
    <dgm:pt modelId="{2B51110E-3AE2-411B-9CDE-976B3D7631E4}" cxnId="{783CEA20-287E-437E-A115-7EA8FAD5B3FC}" type="parTrans">
      <dgm:prSet/>
      <dgm:spPr/>
      <dgm:t>
        <a:bodyPr/>
        <a:lstStyle/>
        <a:p>
          <a:endParaRPr lang="en-US"/>
        </a:p>
      </dgm:t>
    </dgm:pt>
    <dgm:pt modelId="{EFB5F2D0-FE64-4BE1-93D4-5E23059FC50E}" cxnId="{783CEA20-287E-437E-A115-7EA8FAD5B3FC}" type="sibTrans">
      <dgm:prSet/>
      <dgm:spPr/>
      <dgm:t>
        <a:bodyPr/>
        <a:lstStyle/>
        <a:p>
          <a:endParaRPr lang="en-US"/>
        </a:p>
      </dgm:t>
    </dgm:pt>
    <dgm:pt modelId="{E1F4BBC1-4BED-4CA5-9E63-12803E807571}">
      <dgm:prSet/>
      <dgm:spPr/>
      <dgm:t>
        <a:bodyPr/>
        <a:lstStyle/>
        <a:p>
          <a:r>
            <a:rPr lang="en-US"/>
            <a:t>Models: GLM, Rpart, Naive Bayes</a:t>
          </a:r>
        </a:p>
      </dgm:t>
    </dgm:pt>
    <dgm:pt modelId="{4CEE07BD-B4A2-4F93-B00D-E02B1399768E}" cxnId="{910EA773-7475-42A7-B43C-1200AC30D868}" type="parTrans">
      <dgm:prSet/>
      <dgm:spPr/>
      <dgm:t>
        <a:bodyPr/>
        <a:lstStyle/>
        <a:p>
          <a:endParaRPr lang="en-US"/>
        </a:p>
      </dgm:t>
    </dgm:pt>
    <dgm:pt modelId="{92E2F50F-97DF-4159-83BF-683818E86CEC}" cxnId="{910EA773-7475-42A7-B43C-1200AC30D868}" type="sibTrans">
      <dgm:prSet/>
      <dgm:spPr/>
      <dgm:t>
        <a:bodyPr/>
        <a:lstStyle/>
        <a:p>
          <a:endParaRPr lang="en-US"/>
        </a:p>
      </dgm:t>
    </dgm:pt>
    <dgm:pt modelId="{2ADFF2F5-6F35-354E-B790-7FCDF3AC0C36}" type="pres">
      <dgm:prSet presAssocID="{C3B4EED9-E9FE-4736-A6D6-05E9F6B8F100}" presName="outerComposite" presStyleCnt="0">
        <dgm:presLayoutVars>
          <dgm:chMax val="5"/>
          <dgm:dir/>
          <dgm:resizeHandles val="exact"/>
        </dgm:presLayoutVars>
      </dgm:prSet>
      <dgm:spPr/>
    </dgm:pt>
    <dgm:pt modelId="{6FEE1B95-1990-B441-8059-47ECD2B971C1}" type="pres">
      <dgm:prSet presAssocID="{C3B4EED9-E9FE-4736-A6D6-05E9F6B8F100}" presName="dummyMaxCanvas" presStyleCnt="0">
        <dgm:presLayoutVars/>
      </dgm:prSet>
      <dgm:spPr/>
    </dgm:pt>
    <dgm:pt modelId="{49DC9096-8A15-8847-8398-5FCF200CE775}" type="pres">
      <dgm:prSet presAssocID="{C3B4EED9-E9FE-4736-A6D6-05E9F6B8F100}" presName="FourNodes_1" presStyleLbl="node1" presStyleIdx="0" presStyleCnt="4">
        <dgm:presLayoutVars>
          <dgm:bulletEnabled val="1"/>
        </dgm:presLayoutVars>
      </dgm:prSet>
      <dgm:spPr/>
    </dgm:pt>
    <dgm:pt modelId="{381363D8-DC7E-3C4D-BABC-9F4401921D1A}" type="pres">
      <dgm:prSet presAssocID="{C3B4EED9-E9FE-4736-A6D6-05E9F6B8F100}" presName="FourNodes_2" presStyleLbl="node1" presStyleIdx="1" presStyleCnt="4">
        <dgm:presLayoutVars>
          <dgm:bulletEnabled val="1"/>
        </dgm:presLayoutVars>
      </dgm:prSet>
      <dgm:spPr/>
    </dgm:pt>
    <dgm:pt modelId="{57E66F8F-D201-2444-872D-1E9020482FB6}" type="pres">
      <dgm:prSet presAssocID="{C3B4EED9-E9FE-4736-A6D6-05E9F6B8F100}" presName="FourNodes_3" presStyleLbl="node1" presStyleIdx="2" presStyleCnt="4">
        <dgm:presLayoutVars>
          <dgm:bulletEnabled val="1"/>
        </dgm:presLayoutVars>
      </dgm:prSet>
      <dgm:spPr/>
    </dgm:pt>
    <dgm:pt modelId="{45A745C6-2EF4-1B48-A35E-84125BC595EE}" type="pres">
      <dgm:prSet presAssocID="{C3B4EED9-E9FE-4736-A6D6-05E9F6B8F100}" presName="FourNodes_4" presStyleLbl="node1" presStyleIdx="3" presStyleCnt="4">
        <dgm:presLayoutVars>
          <dgm:bulletEnabled val="1"/>
        </dgm:presLayoutVars>
      </dgm:prSet>
      <dgm:spPr/>
    </dgm:pt>
    <dgm:pt modelId="{BD24DC15-187E-1F4B-BAE5-68885ED9709B}" type="pres">
      <dgm:prSet presAssocID="{C3B4EED9-E9FE-4736-A6D6-05E9F6B8F100}" presName="FourConn_1-2" presStyleLbl="fgAccFollowNode1" presStyleIdx="0" presStyleCnt="3">
        <dgm:presLayoutVars>
          <dgm:bulletEnabled val="1"/>
        </dgm:presLayoutVars>
      </dgm:prSet>
      <dgm:spPr/>
    </dgm:pt>
    <dgm:pt modelId="{0F3C6413-C9AC-254A-9331-9A834C096E0B}" type="pres">
      <dgm:prSet presAssocID="{C3B4EED9-E9FE-4736-A6D6-05E9F6B8F100}" presName="FourConn_2-3" presStyleLbl="fgAccFollowNode1" presStyleIdx="1" presStyleCnt="3">
        <dgm:presLayoutVars>
          <dgm:bulletEnabled val="1"/>
        </dgm:presLayoutVars>
      </dgm:prSet>
      <dgm:spPr/>
    </dgm:pt>
    <dgm:pt modelId="{F21EC3BA-C16C-8544-943F-9EE4133D7DBE}" type="pres">
      <dgm:prSet presAssocID="{C3B4EED9-E9FE-4736-A6D6-05E9F6B8F100}" presName="FourConn_3-4" presStyleLbl="fgAccFollowNode1" presStyleIdx="2" presStyleCnt="3">
        <dgm:presLayoutVars>
          <dgm:bulletEnabled val="1"/>
        </dgm:presLayoutVars>
      </dgm:prSet>
      <dgm:spPr/>
    </dgm:pt>
    <dgm:pt modelId="{89EA45A8-05A0-1A40-922D-B4AE7D539A3B}" type="pres">
      <dgm:prSet presAssocID="{C3B4EED9-E9FE-4736-A6D6-05E9F6B8F100}" presName="FourNodes_1_text" presStyleLbl="node1" presStyleIdx="3" presStyleCnt="4">
        <dgm:presLayoutVars>
          <dgm:bulletEnabled val="1"/>
        </dgm:presLayoutVars>
      </dgm:prSet>
      <dgm:spPr/>
    </dgm:pt>
    <dgm:pt modelId="{3137D757-639F-3B44-99B9-99519D1B0D81}" type="pres">
      <dgm:prSet presAssocID="{C3B4EED9-E9FE-4736-A6D6-05E9F6B8F100}" presName="FourNodes_2_text" presStyleLbl="node1" presStyleIdx="3" presStyleCnt="4">
        <dgm:presLayoutVars>
          <dgm:bulletEnabled val="1"/>
        </dgm:presLayoutVars>
      </dgm:prSet>
      <dgm:spPr/>
    </dgm:pt>
    <dgm:pt modelId="{8BC242C1-9E99-2E4B-A88C-321AE2A9EFED}" type="pres">
      <dgm:prSet presAssocID="{C3B4EED9-E9FE-4736-A6D6-05E9F6B8F100}" presName="FourNodes_3_text" presStyleLbl="node1" presStyleIdx="3" presStyleCnt="4">
        <dgm:presLayoutVars>
          <dgm:bulletEnabled val="1"/>
        </dgm:presLayoutVars>
      </dgm:prSet>
      <dgm:spPr/>
    </dgm:pt>
    <dgm:pt modelId="{73CD2DC3-C4DE-4B4E-B7D7-E66C6CCF7678}" type="pres">
      <dgm:prSet presAssocID="{C3B4EED9-E9FE-4736-A6D6-05E9F6B8F100}" presName="FourNodes_4_text" presStyleLbl="node1" presStyleIdx="3" presStyleCnt="4">
        <dgm:presLayoutVars>
          <dgm:bulletEnabled val="1"/>
        </dgm:presLayoutVars>
      </dgm:prSet>
      <dgm:spPr/>
    </dgm:pt>
  </dgm:ptLst>
  <dgm:cxnLst>
    <dgm:cxn modelId="{204B111C-5B4D-47AD-A9A6-FDB1E1D06A82}" srcId="{C3B4EED9-E9FE-4736-A6D6-05E9F6B8F100}" destId="{E65BEB23-375D-440A-A262-82B82A742907}" srcOrd="0" destOrd="0" parTransId="{BF2034A5-4B8C-42F2-AB25-934EDEF7C767}" sibTransId="{E21F6D8A-C5E8-48BC-820C-D1D126C3433D}"/>
    <dgm:cxn modelId="{783CEA20-287E-437E-A115-7EA8FAD5B3FC}" srcId="{C3B4EED9-E9FE-4736-A6D6-05E9F6B8F100}" destId="{F54E2733-DA99-40B3-976E-50E4B51019D0}" srcOrd="2" destOrd="0" parTransId="{2B51110E-3AE2-411B-9CDE-976B3D7631E4}" sibTransId="{EFB5F2D0-FE64-4BE1-93D4-5E23059FC50E}"/>
    <dgm:cxn modelId="{7B77C323-BA38-DA49-AE72-2A11148814EA}" type="presOf" srcId="{E65BEB23-375D-440A-A262-82B82A742907}" destId="{49DC9096-8A15-8847-8398-5FCF200CE775}" srcOrd="0" destOrd="0" presId="urn:microsoft.com/office/officeart/2005/8/layout/vProcess5"/>
    <dgm:cxn modelId="{35E7B326-2025-514B-A42D-29646DF9CA0E}" type="presOf" srcId="{C3B4EED9-E9FE-4736-A6D6-05E9F6B8F100}" destId="{2ADFF2F5-6F35-354E-B790-7FCDF3AC0C36}" srcOrd="0" destOrd="0" presId="urn:microsoft.com/office/officeart/2005/8/layout/vProcess5"/>
    <dgm:cxn modelId="{3565C33A-2195-E440-A384-BA13BDB24004}" type="presOf" srcId="{F54E2733-DA99-40B3-976E-50E4B51019D0}" destId="{57E66F8F-D201-2444-872D-1E9020482FB6}" srcOrd="0" destOrd="0" presId="urn:microsoft.com/office/officeart/2005/8/layout/vProcess5"/>
    <dgm:cxn modelId="{D4BC4863-06D6-FE40-B1D3-378421D5980D}" type="presOf" srcId="{E21F6D8A-C5E8-48BC-820C-D1D126C3433D}" destId="{BD24DC15-187E-1F4B-BAE5-68885ED9709B}" srcOrd="0" destOrd="0" presId="urn:microsoft.com/office/officeart/2005/8/layout/vProcess5"/>
    <dgm:cxn modelId="{910EA773-7475-42A7-B43C-1200AC30D868}" srcId="{C3B4EED9-E9FE-4736-A6D6-05E9F6B8F100}" destId="{E1F4BBC1-4BED-4CA5-9E63-12803E807571}" srcOrd="3" destOrd="0" parTransId="{4CEE07BD-B4A2-4F93-B00D-E02B1399768E}" sibTransId="{92E2F50F-97DF-4159-83BF-683818E86CEC}"/>
    <dgm:cxn modelId="{29FC157E-EE67-694C-8CAD-9C953988D665}" type="presOf" srcId="{EFB5F2D0-FE64-4BE1-93D4-5E23059FC50E}" destId="{F21EC3BA-C16C-8544-943F-9EE4133D7DBE}" srcOrd="0" destOrd="0" presId="urn:microsoft.com/office/officeart/2005/8/layout/vProcess5"/>
    <dgm:cxn modelId="{3CCFAF89-5AB2-4081-BDB9-FA63C6499D77}" srcId="{C3B4EED9-E9FE-4736-A6D6-05E9F6B8F100}" destId="{97257035-8EB7-419B-937A-1370BDC09B64}" srcOrd="1" destOrd="0" parTransId="{66E42AC8-BF3E-415F-B475-51D3B7C746FF}" sibTransId="{F88F21C0-A970-4C92-9BFF-A3938FF66D79}"/>
    <dgm:cxn modelId="{9A84B3B7-A3CE-CE44-9645-CFE755BAFD0F}" type="presOf" srcId="{F88F21C0-A970-4C92-9BFF-A3938FF66D79}" destId="{0F3C6413-C9AC-254A-9331-9A834C096E0B}" srcOrd="0" destOrd="0" presId="urn:microsoft.com/office/officeart/2005/8/layout/vProcess5"/>
    <dgm:cxn modelId="{F082B7C4-6E3B-EB44-BD0A-D9E4C026094C}" type="presOf" srcId="{E65BEB23-375D-440A-A262-82B82A742907}" destId="{89EA45A8-05A0-1A40-922D-B4AE7D539A3B}" srcOrd="1" destOrd="0" presId="urn:microsoft.com/office/officeart/2005/8/layout/vProcess5"/>
    <dgm:cxn modelId="{530CD7D1-40B9-204E-8620-D109FE83713B}" type="presOf" srcId="{97257035-8EB7-419B-937A-1370BDC09B64}" destId="{381363D8-DC7E-3C4D-BABC-9F4401921D1A}" srcOrd="0" destOrd="0" presId="urn:microsoft.com/office/officeart/2005/8/layout/vProcess5"/>
    <dgm:cxn modelId="{88A7DADD-D3F4-FF45-91F5-F59024FA5512}" type="presOf" srcId="{F54E2733-DA99-40B3-976E-50E4B51019D0}" destId="{8BC242C1-9E99-2E4B-A88C-321AE2A9EFED}" srcOrd="1" destOrd="0" presId="urn:microsoft.com/office/officeart/2005/8/layout/vProcess5"/>
    <dgm:cxn modelId="{F2E8EADE-A203-8C48-A035-AD7E49CB97B1}" type="presOf" srcId="{97257035-8EB7-419B-937A-1370BDC09B64}" destId="{3137D757-639F-3B44-99B9-99519D1B0D81}" srcOrd="1" destOrd="0" presId="urn:microsoft.com/office/officeart/2005/8/layout/vProcess5"/>
    <dgm:cxn modelId="{FCDDA1F0-94D6-834A-A6C8-254065079BD8}" type="presOf" srcId="{E1F4BBC1-4BED-4CA5-9E63-12803E807571}" destId="{73CD2DC3-C4DE-4B4E-B7D7-E66C6CCF7678}" srcOrd="1" destOrd="0" presId="urn:microsoft.com/office/officeart/2005/8/layout/vProcess5"/>
    <dgm:cxn modelId="{3BDB68FF-1D1E-6B41-9E45-D094026EA331}" type="presOf" srcId="{E1F4BBC1-4BED-4CA5-9E63-12803E807571}" destId="{45A745C6-2EF4-1B48-A35E-84125BC595EE}" srcOrd="0" destOrd="0" presId="urn:microsoft.com/office/officeart/2005/8/layout/vProcess5"/>
    <dgm:cxn modelId="{D32B10CC-3CD3-274C-8C41-F0B5FF5D7A95}" type="presParOf" srcId="{2ADFF2F5-6F35-354E-B790-7FCDF3AC0C36}" destId="{6FEE1B95-1990-B441-8059-47ECD2B971C1}" srcOrd="0" destOrd="0" presId="urn:microsoft.com/office/officeart/2005/8/layout/vProcess5"/>
    <dgm:cxn modelId="{8DED566B-5D3D-D44D-B546-F3E3E4E1BE8B}" type="presParOf" srcId="{2ADFF2F5-6F35-354E-B790-7FCDF3AC0C36}" destId="{49DC9096-8A15-8847-8398-5FCF200CE775}" srcOrd="1" destOrd="0" presId="urn:microsoft.com/office/officeart/2005/8/layout/vProcess5"/>
    <dgm:cxn modelId="{4109FD7E-5531-BE46-B31B-0CD51D31E092}" type="presParOf" srcId="{2ADFF2F5-6F35-354E-B790-7FCDF3AC0C36}" destId="{381363D8-DC7E-3C4D-BABC-9F4401921D1A}" srcOrd="2" destOrd="0" presId="urn:microsoft.com/office/officeart/2005/8/layout/vProcess5"/>
    <dgm:cxn modelId="{E72F1504-5B33-2C40-A4D9-61A2D4D5033B}" type="presParOf" srcId="{2ADFF2F5-6F35-354E-B790-7FCDF3AC0C36}" destId="{57E66F8F-D201-2444-872D-1E9020482FB6}" srcOrd="3" destOrd="0" presId="urn:microsoft.com/office/officeart/2005/8/layout/vProcess5"/>
    <dgm:cxn modelId="{3EAF8AB8-041E-F64D-BFC2-57B932671BD3}" type="presParOf" srcId="{2ADFF2F5-6F35-354E-B790-7FCDF3AC0C36}" destId="{45A745C6-2EF4-1B48-A35E-84125BC595EE}" srcOrd="4" destOrd="0" presId="urn:microsoft.com/office/officeart/2005/8/layout/vProcess5"/>
    <dgm:cxn modelId="{C0C8AF3C-F069-D944-9420-D1B6EC7C1B65}" type="presParOf" srcId="{2ADFF2F5-6F35-354E-B790-7FCDF3AC0C36}" destId="{BD24DC15-187E-1F4B-BAE5-68885ED9709B}" srcOrd="5" destOrd="0" presId="urn:microsoft.com/office/officeart/2005/8/layout/vProcess5"/>
    <dgm:cxn modelId="{DC198D9F-4251-824C-B426-53581DB73610}" type="presParOf" srcId="{2ADFF2F5-6F35-354E-B790-7FCDF3AC0C36}" destId="{0F3C6413-C9AC-254A-9331-9A834C096E0B}" srcOrd="6" destOrd="0" presId="urn:microsoft.com/office/officeart/2005/8/layout/vProcess5"/>
    <dgm:cxn modelId="{13F2B506-E524-0D42-89FE-4D4BC7C5E9B6}" type="presParOf" srcId="{2ADFF2F5-6F35-354E-B790-7FCDF3AC0C36}" destId="{F21EC3BA-C16C-8544-943F-9EE4133D7DBE}" srcOrd="7" destOrd="0" presId="urn:microsoft.com/office/officeart/2005/8/layout/vProcess5"/>
    <dgm:cxn modelId="{4F421964-0EDF-604B-85CC-5AE65C6BA80D}" type="presParOf" srcId="{2ADFF2F5-6F35-354E-B790-7FCDF3AC0C36}" destId="{89EA45A8-05A0-1A40-922D-B4AE7D539A3B}" srcOrd="8" destOrd="0" presId="urn:microsoft.com/office/officeart/2005/8/layout/vProcess5"/>
    <dgm:cxn modelId="{16945FF4-6B09-9C4F-ADAA-8B6CE98E8C5B}" type="presParOf" srcId="{2ADFF2F5-6F35-354E-B790-7FCDF3AC0C36}" destId="{3137D757-639F-3B44-99B9-99519D1B0D81}" srcOrd="9" destOrd="0" presId="urn:microsoft.com/office/officeart/2005/8/layout/vProcess5"/>
    <dgm:cxn modelId="{785A892E-D0CE-704B-97F6-11B0B12FBC01}" type="presParOf" srcId="{2ADFF2F5-6F35-354E-B790-7FCDF3AC0C36}" destId="{8BC242C1-9E99-2E4B-A88C-321AE2A9EFED}" srcOrd="10" destOrd="0" presId="urn:microsoft.com/office/officeart/2005/8/layout/vProcess5"/>
    <dgm:cxn modelId="{B1588534-E3BC-3244-B603-421FE4FD297D}" type="presParOf" srcId="{2ADFF2F5-6F35-354E-B790-7FCDF3AC0C36}" destId="{73CD2DC3-C4DE-4B4E-B7D7-E66C6CCF7678}" srcOrd="11" destOrd="0" presId="urn:microsoft.com/office/officeart/2005/8/layout/vProcess5"/>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BC7AF3-F378-4E09-B33D-1CA9B6633CEE}">
      <dsp:nvSpPr>
        <dsp:cNvPr id="0" name=""/>
        <dsp:cNvSpPr/>
      </dsp:nvSpPr>
      <dsp:spPr>
        <a:xfrm>
          <a:off x="495271" y="991612"/>
          <a:ext cx="806044" cy="80604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74D781-7A32-490E-88D1-5FD191761699}">
      <dsp:nvSpPr>
        <dsp:cNvPr id="0" name=""/>
        <dsp:cNvSpPr/>
      </dsp:nvSpPr>
      <dsp:spPr>
        <a:xfrm>
          <a:off x="2688" y="2066366"/>
          <a:ext cx="1791210" cy="716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altLang="zh-CN" sz="2400" kern="1200" dirty="0"/>
            <a:t>Problem</a:t>
          </a:r>
          <a:r>
            <a:rPr lang="zh-CN" altLang="en-US" sz="2400" kern="1200" dirty="0"/>
            <a:t> </a:t>
          </a:r>
          <a:r>
            <a:rPr lang="en-US" sz="2400" kern="1200" dirty="0"/>
            <a:t>Description</a:t>
          </a:r>
        </a:p>
      </dsp:txBody>
      <dsp:txXfrm>
        <a:off x="2688" y="2066366"/>
        <a:ext cx="1791210" cy="716484"/>
      </dsp:txXfrm>
    </dsp:sp>
    <dsp:sp modelId="{FDF6BBB5-AE82-4E9C-88A6-FDA82B4C756A}">
      <dsp:nvSpPr>
        <dsp:cNvPr id="0" name=""/>
        <dsp:cNvSpPr/>
      </dsp:nvSpPr>
      <dsp:spPr>
        <a:xfrm>
          <a:off x="2599944" y="991612"/>
          <a:ext cx="806044" cy="80604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3174CF-4273-46B0-9504-1402730EBFEE}">
      <dsp:nvSpPr>
        <dsp:cNvPr id="0" name=""/>
        <dsp:cNvSpPr/>
      </dsp:nvSpPr>
      <dsp:spPr>
        <a:xfrm>
          <a:off x="2107361" y="2066366"/>
          <a:ext cx="1791210" cy="716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t>Background</a:t>
          </a:r>
        </a:p>
      </dsp:txBody>
      <dsp:txXfrm>
        <a:off x="2107361" y="2066366"/>
        <a:ext cx="1791210" cy="716484"/>
      </dsp:txXfrm>
    </dsp:sp>
    <dsp:sp modelId="{34DB3DA4-D08B-442E-83EE-E739B7B3CE91}">
      <dsp:nvSpPr>
        <dsp:cNvPr id="0" name=""/>
        <dsp:cNvSpPr/>
      </dsp:nvSpPr>
      <dsp:spPr>
        <a:xfrm>
          <a:off x="4704616" y="991612"/>
          <a:ext cx="806044" cy="80604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7A3C038-503B-462B-8DDF-B609DB3463CD}">
      <dsp:nvSpPr>
        <dsp:cNvPr id="0" name=""/>
        <dsp:cNvSpPr/>
      </dsp:nvSpPr>
      <dsp:spPr>
        <a:xfrm>
          <a:off x="4212033" y="2066366"/>
          <a:ext cx="1791210" cy="716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t>Research questions</a:t>
          </a:r>
        </a:p>
      </dsp:txBody>
      <dsp:txXfrm>
        <a:off x="4212033" y="2066366"/>
        <a:ext cx="1791210" cy="7164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5AD50E-8041-7D41-A0A6-2F35ADCDA6AC}">
      <dsp:nvSpPr>
        <dsp:cNvPr id="0" name=""/>
        <dsp:cNvSpPr/>
      </dsp:nvSpPr>
      <dsp:spPr>
        <a:xfrm>
          <a:off x="0" y="508913"/>
          <a:ext cx="6195459" cy="7812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BBAD2FE-DD42-0B46-8127-3F6499592DA6}">
      <dsp:nvSpPr>
        <dsp:cNvPr id="0" name=""/>
        <dsp:cNvSpPr/>
      </dsp:nvSpPr>
      <dsp:spPr>
        <a:xfrm>
          <a:off x="309773" y="51353"/>
          <a:ext cx="4336822" cy="9151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922" tIns="0" rIns="163922" bIns="0" numCol="1" spcCol="1270" anchor="ctr" anchorCtr="0">
          <a:noAutofit/>
        </a:bodyPr>
        <a:lstStyle/>
        <a:p>
          <a:pPr marL="0" lvl="0" indent="0" algn="l" defTabSz="1377950">
            <a:lnSpc>
              <a:spcPct val="90000"/>
            </a:lnSpc>
            <a:spcBef>
              <a:spcPct val="0"/>
            </a:spcBef>
            <a:spcAft>
              <a:spcPct val="35000"/>
            </a:spcAft>
            <a:buNone/>
          </a:pPr>
          <a:r>
            <a:rPr lang="en-US" sz="3100" kern="1200"/>
            <a:t>Medical industry</a:t>
          </a:r>
        </a:p>
      </dsp:txBody>
      <dsp:txXfrm>
        <a:off x="354445" y="96025"/>
        <a:ext cx="4247478" cy="825776"/>
      </dsp:txXfrm>
    </dsp:sp>
    <dsp:sp modelId="{B2CDEC00-9FFD-9446-A722-06A282E43010}">
      <dsp:nvSpPr>
        <dsp:cNvPr id="0" name=""/>
        <dsp:cNvSpPr/>
      </dsp:nvSpPr>
      <dsp:spPr>
        <a:xfrm>
          <a:off x="0" y="1915073"/>
          <a:ext cx="6195459" cy="7812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0B0F4F4-29D6-2349-9DBB-924EE9A44B8F}">
      <dsp:nvSpPr>
        <dsp:cNvPr id="0" name=""/>
        <dsp:cNvSpPr/>
      </dsp:nvSpPr>
      <dsp:spPr>
        <a:xfrm>
          <a:off x="309773" y="1457513"/>
          <a:ext cx="4336822" cy="9151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922" tIns="0" rIns="163922" bIns="0" numCol="1" spcCol="1270" anchor="ctr" anchorCtr="0">
          <a:noAutofit/>
        </a:bodyPr>
        <a:lstStyle/>
        <a:p>
          <a:pPr marL="0" lvl="0" indent="0" algn="l" defTabSz="1377950">
            <a:lnSpc>
              <a:spcPct val="90000"/>
            </a:lnSpc>
            <a:spcBef>
              <a:spcPct val="0"/>
            </a:spcBef>
            <a:spcAft>
              <a:spcPct val="35000"/>
            </a:spcAft>
            <a:buNone/>
          </a:pPr>
          <a:r>
            <a:rPr lang="en-US" sz="3100" kern="1200"/>
            <a:t>Hospitals</a:t>
          </a:r>
        </a:p>
      </dsp:txBody>
      <dsp:txXfrm>
        <a:off x="354445" y="1502185"/>
        <a:ext cx="4247478" cy="825776"/>
      </dsp:txXfrm>
    </dsp:sp>
    <dsp:sp modelId="{A4855E4E-DBC1-5344-B634-E3CA31AD04F0}">
      <dsp:nvSpPr>
        <dsp:cNvPr id="0" name=""/>
        <dsp:cNvSpPr/>
      </dsp:nvSpPr>
      <dsp:spPr>
        <a:xfrm>
          <a:off x="0" y="3321233"/>
          <a:ext cx="6195459" cy="7812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EE8B9D2-9594-DA4A-93A4-A66768A82252}">
      <dsp:nvSpPr>
        <dsp:cNvPr id="0" name=""/>
        <dsp:cNvSpPr/>
      </dsp:nvSpPr>
      <dsp:spPr>
        <a:xfrm>
          <a:off x="309773" y="2863673"/>
          <a:ext cx="4336822" cy="91512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922" tIns="0" rIns="163922" bIns="0" numCol="1" spcCol="1270" anchor="ctr" anchorCtr="0">
          <a:noAutofit/>
        </a:bodyPr>
        <a:lstStyle/>
        <a:p>
          <a:pPr marL="0" lvl="0" indent="0" algn="l" defTabSz="1377950">
            <a:lnSpc>
              <a:spcPct val="90000"/>
            </a:lnSpc>
            <a:spcBef>
              <a:spcPct val="0"/>
            </a:spcBef>
            <a:spcAft>
              <a:spcPct val="35000"/>
            </a:spcAft>
            <a:buNone/>
          </a:pPr>
          <a:r>
            <a:rPr lang="en-US" sz="3100" kern="1200"/>
            <a:t>No-show appointment</a:t>
          </a:r>
        </a:p>
      </dsp:txBody>
      <dsp:txXfrm>
        <a:off x="354445" y="2908345"/>
        <a:ext cx="4247478" cy="8257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6F7159-052F-834E-AB14-EF6A33AAA07B}">
      <dsp:nvSpPr>
        <dsp:cNvPr id="0" name=""/>
        <dsp:cNvSpPr/>
      </dsp:nvSpPr>
      <dsp:spPr>
        <a:xfrm>
          <a:off x="1902576" y="740035"/>
          <a:ext cx="406246" cy="91440"/>
        </a:xfrm>
        <a:custGeom>
          <a:avLst/>
          <a:gdLst/>
          <a:ahLst/>
          <a:cxnLst/>
          <a:rect l="0" t="0" r="0" b="0"/>
          <a:pathLst>
            <a:path>
              <a:moveTo>
                <a:pt x="0" y="45720"/>
              </a:moveTo>
              <a:lnTo>
                <a:pt x="406246"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094778" y="783571"/>
        <a:ext cx="21842" cy="4368"/>
      </dsp:txXfrm>
    </dsp:sp>
    <dsp:sp modelId="{F33AF52E-DE45-4942-BBBC-493041B9721A}">
      <dsp:nvSpPr>
        <dsp:cNvPr id="0" name=""/>
        <dsp:cNvSpPr/>
      </dsp:nvSpPr>
      <dsp:spPr>
        <a:xfrm>
          <a:off x="5045" y="215956"/>
          <a:ext cx="1899330" cy="113959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069" tIns="97692" rIns="93069" bIns="97692" numCol="1" spcCol="1270" anchor="ctr" anchorCtr="0">
          <a:noAutofit/>
        </a:bodyPr>
        <a:lstStyle/>
        <a:p>
          <a:pPr marL="0" lvl="0" indent="0" algn="ctr" defTabSz="622300">
            <a:lnSpc>
              <a:spcPct val="90000"/>
            </a:lnSpc>
            <a:spcBef>
              <a:spcPct val="0"/>
            </a:spcBef>
            <a:spcAft>
              <a:spcPct val="35000"/>
            </a:spcAft>
            <a:buNone/>
          </a:pPr>
          <a:r>
            <a:rPr lang="en-US" sz="1400" kern="1200"/>
            <a:t>Remove redundant features: Patient ID and Appointment ID</a:t>
          </a:r>
        </a:p>
      </dsp:txBody>
      <dsp:txXfrm>
        <a:off x="5045" y="215956"/>
        <a:ext cx="1899330" cy="1139598"/>
      </dsp:txXfrm>
    </dsp:sp>
    <dsp:sp modelId="{22E2F8E0-2BAA-E047-AB29-5CAAF3DA2179}">
      <dsp:nvSpPr>
        <dsp:cNvPr id="0" name=""/>
        <dsp:cNvSpPr/>
      </dsp:nvSpPr>
      <dsp:spPr>
        <a:xfrm>
          <a:off x="4238753" y="740035"/>
          <a:ext cx="406246" cy="91440"/>
        </a:xfrm>
        <a:custGeom>
          <a:avLst/>
          <a:gdLst/>
          <a:ahLst/>
          <a:cxnLst/>
          <a:rect l="0" t="0" r="0" b="0"/>
          <a:pathLst>
            <a:path>
              <a:moveTo>
                <a:pt x="0" y="45720"/>
              </a:moveTo>
              <a:lnTo>
                <a:pt x="406246"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430955" y="783571"/>
        <a:ext cx="21842" cy="4368"/>
      </dsp:txXfrm>
    </dsp:sp>
    <dsp:sp modelId="{8612EC88-B3D1-414E-8C55-2A1F152530B7}">
      <dsp:nvSpPr>
        <dsp:cNvPr id="0" name=""/>
        <dsp:cNvSpPr/>
      </dsp:nvSpPr>
      <dsp:spPr>
        <a:xfrm>
          <a:off x="2341222" y="215956"/>
          <a:ext cx="1899330" cy="113959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069" tIns="97692" rIns="93069" bIns="97692" numCol="1" spcCol="1270" anchor="ctr" anchorCtr="0">
          <a:noAutofit/>
        </a:bodyPr>
        <a:lstStyle/>
        <a:p>
          <a:pPr marL="0" lvl="0" indent="0" algn="ctr" defTabSz="622300">
            <a:lnSpc>
              <a:spcPct val="90000"/>
            </a:lnSpc>
            <a:spcBef>
              <a:spcPct val="0"/>
            </a:spcBef>
            <a:spcAft>
              <a:spcPct val="35000"/>
            </a:spcAft>
            <a:buNone/>
          </a:pPr>
          <a:r>
            <a:rPr lang="en-US" sz="1400" kern="1200"/>
            <a:t>Check NA values</a:t>
          </a:r>
        </a:p>
      </dsp:txBody>
      <dsp:txXfrm>
        <a:off x="2341222" y="215956"/>
        <a:ext cx="1899330" cy="1139598"/>
      </dsp:txXfrm>
    </dsp:sp>
    <dsp:sp modelId="{EC0F26F5-1C5C-2043-B299-2BFC849C0ABD}">
      <dsp:nvSpPr>
        <dsp:cNvPr id="0" name=""/>
        <dsp:cNvSpPr/>
      </dsp:nvSpPr>
      <dsp:spPr>
        <a:xfrm>
          <a:off x="954711" y="1353754"/>
          <a:ext cx="4672353" cy="406246"/>
        </a:xfrm>
        <a:custGeom>
          <a:avLst/>
          <a:gdLst/>
          <a:ahLst/>
          <a:cxnLst/>
          <a:rect l="0" t="0" r="0" b="0"/>
          <a:pathLst>
            <a:path>
              <a:moveTo>
                <a:pt x="4672353" y="0"/>
              </a:moveTo>
              <a:lnTo>
                <a:pt x="4672353" y="220223"/>
              </a:lnTo>
              <a:lnTo>
                <a:pt x="0" y="220223"/>
              </a:lnTo>
              <a:lnTo>
                <a:pt x="0" y="406246"/>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73569" y="1554693"/>
        <a:ext cx="234636" cy="4368"/>
      </dsp:txXfrm>
    </dsp:sp>
    <dsp:sp modelId="{F98014C9-8AC2-1C41-9546-2F9D76200568}">
      <dsp:nvSpPr>
        <dsp:cNvPr id="0" name=""/>
        <dsp:cNvSpPr/>
      </dsp:nvSpPr>
      <dsp:spPr>
        <a:xfrm>
          <a:off x="4677399" y="215956"/>
          <a:ext cx="1899330" cy="113959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069" tIns="97692" rIns="93069" bIns="97692" numCol="1" spcCol="1270" anchor="ctr" anchorCtr="0">
          <a:noAutofit/>
        </a:bodyPr>
        <a:lstStyle/>
        <a:p>
          <a:pPr marL="0" lvl="0" indent="0" algn="ctr" defTabSz="622300">
            <a:lnSpc>
              <a:spcPct val="90000"/>
            </a:lnSpc>
            <a:spcBef>
              <a:spcPct val="0"/>
            </a:spcBef>
            <a:spcAft>
              <a:spcPct val="35000"/>
            </a:spcAft>
            <a:buNone/>
          </a:pPr>
          <a:r>
            <a:rPr lang="en-US" sz="1400" kern="1200"/>
            <a:t>Imputation: NA</a:t>
          </a:r>
        </a:p>
      </dsp:txBody>
      <dsp:txXfrm>
        <a:off x="4677399" y="215956"/>
        <a:ext cx="1899330" cy="1139598"/>
      </dsp:txXfrm>
    </dsp:sp>
    <dsp:sp modelId="{ECF5A437-F298-6740-B017-D71E6C77F65B}">
      <dsp:nvSpPr>
        <dsp:cNvPr id="0" name=""/>
        <dsp:cNvSpPr/>
      </dsp:nvSpPr>
      <dsp:spPr>
        <a:xfrm>
          <a:off x="1902576" y="2316480"/>
          <a:ext cx="406246" cy="91440"/>
        </a:xfrm>
        <a:custGeom>
          <a:avLst/>
          <a:gdLst/>
          <a:ahLst/>
          <a:cxnLst/>
          <a:rect l="0" t="0" r="0" b="0"/>
          <a:pathLst>
            <a:path>
              <a:moveTo>
                <a:pt x="0" y="45720"/>
              </a:moveTo>
              <a:lnTo>
                <a:pt x="406246"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094778" y="2360015"/>
        <a:ext cx="21842" cy="4368"/>
      </dsp:txXfrm>
    </dsp:sp>
    <dsp:sp modelId="{C218A614-732E-7B4D-8107-D8B579369BB6}">
      <dsp:nvSpPr>
        <dsp:cNvPr id="0" name=""/>
        <dsp:cNvSpPr/>
      </dsp:nvSpPr>
      <dsp:spPr>
        <a:xfrm>
          <a:off x="5045" y="1792400"/>
          <a:ext cx="1899330" cy="113959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069" tIns="97692" rIns="93069" bIns="97692" numCol="1" spcCol="1270" anchor="ctr" anchorCtr="0">
          <a:noAutofit/>
        </a:bodyPr>
        <a:lstStyle/>
        <a:p>
          <a:pPr marL="0" lvl="0" indent="0" algn="ctr" defTabSz="622300">
            <a:lnSpc>
              <a:spcPct val="90000"/>
            </a:lnSpc>
            <a:spcBef>
              <a:spcPct val="0"/>
            </a:spcBef>
            <a:spcAft>
              <a:spcPct val="35000"/>
            </a:spcAft>
            <a:buNone/>
          </a:pPr>
          <a:r>
            <a:rPr lang="en-US" sz="1400" kern="1200"/>
            <a:t>Check zero/near zero variance</a:t>
          </a:r>
        </a:p>
      </dsp:txBody>
      <dsp:txXfrm>
        <a:off x="5045" y="1792400"/>
        <a:ext cx="1899330" cy="1139598"/>
      </dsp:txXfrm>
    </dsp:sp>
    <dsp:sp modelId="{25E23193-AFF3-8642-A4EF-8B0DF00E5BC2}">
      <dsp:nvSpPr>
        <dsp:cNvPr id="0" name=""/>
        <dsp:cNvSpPr/>
      </dsp:nvSpPr>
      <dsp:spPr>
        <a:xfrm>
          <a:off x="4238753" y="2316480"/>
          <a:ext cx="406246" cy="91440"/>
        </a:xfrm>
        <a:custGeom>
          <a:avLst/>
          <a:gdLst/>
          <a:ahLst/>
          <a:cxnLst/>
          <a:rect l="0" t="0" r="0" b="0"/>
          <a:pathLst>
            <a:path>
              <a:moveTo>
                <a:pt x="0" y="45720"/>
              </a:moveTo>
              <a:lnTo>
                <a:pt x="406246"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430955" y="2360015"/>
        <a:ext cx="21842" cy="4368"/>
      </dsp:txXfrm>
    </dsp:sp>
    <dsp:sp modelId="{A40ED478-CC1E-F744-884F-BC10045B7C17}">
      <dsp:nvSpPr>
        <dsp:cNvPr id="0" name=""/>
        <dsp:cNvSpPr/>
      </dsp:nvSpPr>
      <dsp:spPr>
        <a:xfrm>
          <a:off x="2341222" y="1792400"/>
          <a:ext cx="1899330" cy="113959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069" tIns="97692" rIns="93069" bIns="97692" numCol="1" spcCol="1270" anchor="ctr" anchorCtr="0">
          <a:noAutofit/>
        </a:bodyPr>
        <a:lstStyle/>
        <a:p>
          <a:pPr marL="0" lvl="0" indent="0" algn="ctr" defTabSz="622300">
            <a:lnSpc>
              <a:spcPct val="90000"/>
            </a:lnSpc>
            <a:spcBef>
              <a:spcPct val="0"/>
            </a:spcBef>
            <a:spcAft>
              <a:spcPct val="35000"/>
            </a:spcAft>
            <a:buNone/>
          </a:pPr>
          <a:r>
            <a:rPr lang="en-US" sz="1400" kern="1200"/>
            <a:t>One hot and integer encoding: dummy variables</a:t>
          </a:r>
        </a:p>
      </dsp:txBody>
      <dsp:txXfrm>
        <a:off x="2341222" y="1792400"/>
        <a:ext cx="1899330" cy="1139598"/>
      </dsp:txXfrm>
    </dsp:sp>
    <dsp:sp modelId="{FF8FACB9-D35B-824C-91B1-C2499CA7047B}">
      <dsp:nvSpPr>
        <dsp:cNvPr id="0" name=""/>
        <dsp:cNvSpPr/>
      </dsp:nvSpPr>
      <dsp:spPr>
        <a:xfrm>
          <a:off x="954711" y="2930199"/>
          <a:ext cx="4672353" cy="406246"/>
        </a:xfrm>
        <a:custGeom>
          <a:avLst/>
          <a:gdLst/>
          <a:ahLst/>
          <a:cxnLst/>
          <a:rect l="0" t="0" r="0" b="0"/>
          <a:pathLst>
            <a:path>
              <a:moveTo>
                <a:pt x="4672353" y="0"/>
              </a:moveTo>
              <a:lnTo>
                <a:pt x="4672353" y="220223"/>
              </a:lnTo>
              <a:lnTo>
                <a:pt x="0" y="220223"/>
              </a:lnTo>
              <a:lnTo>
                <a:pt x="0" y="406246"/>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73569" y="3131138"/>
        <a:ext cx="234636" cy="4368"/>
      </dsp:txXfrm>
    </dsp:sp>
    <dsp:sp modelId="{F8ACE779-61F7-1043-AA64-CA8EE9A17D71}">
      <dsp:nvSpPr>
        <dsp:cNvPr id="0" name=""/>
        <dsp:cNvSpPr/>
      </dsp:nvSpPr>
      <dsp:spPr>
        <a:xfrm>
          <a:off x="4677399" y="1792400"/>
          <a:ext cx="1899330" cy="113959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069" tIns="97692" rIns="93069" bIns="97692" numCol="1" spcCol="1270" anchor="ctr" anchorCtr="0">
          <a:noAutofit/>
        </a:bodyPr>
        <a:lstStyle/>
        <a:p>
          <a:pPr marL="0" lvl="0" indent="0" algn="ctr" defTabSz="622300">
            <a:lnSpc>
              <a:spcPct val="90000"/>
            </a:lnSpc>
            <a:spcBef>
              <a:spcPct val="0"/>
            </a:spcBef>
            <a:spcAft>
              <a:spcPct val="35000"/>
            </a:spcAft>
            <a:buNone/>
          </a:pPr>
          <a:r>
            <a:rPr lang="en-US" sz="1400" kern="1200"/>
            <a:t>Binning: Age, Calling_time, Waiting_time, Time_b_appointment, Prior_noshow</a:t>
          </a:r>
        </a:p>
      </dsp:txBody>
      <dsp:txXfrm>
        <a:off x="4677399" y="1792400"/>
        <a:ext cx="1899330" cy="1139598"/>
      </dsp:txXfrm>
    </dsp:sp>
    <dsp:sp modelId="{F32CA982-43F1-E34A-9AE2-1DB6F1EF690E}">
      <dsp:nvSpPr>
        <dsp:cNvPr id="0" name=""/>
        <dsp:cNvSpPr/>
      </dsp:nvSpPr>
      <dsp:spPr>
        <a:xfrm>
          <a:off x="5045" y="3368845"/>
          <a:ext cx="1899330" cy="113959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069" tIns="97692" rIns="93069" bIns="97692" numCol="1" spcCol="1270" anchor="ctr" anchorCtr="0">
          <a:noAutofit/>
        </a:bodyPr>
        <a:lstStyle/>
        <a:p>
          <a:pPr marL="0" lvl="0" indent="0" algn="ctr" defTabSz="622300">
            <a:lnSpc>
              <a:spcPct val="90000"/>
            </a:lnSpc>
            <a:spcBef>
              <a:spcPct val="0"/>
            </a:spcBef>
            <a:spcAft>
              <a:spcPct val="35000"/>
            </a:spcAft>
            <a:buNone/>
          </a:pPr>
          <a:r>
            <a:rPr lang="en-US" sz="1400" kern="1200"/>
            <a:t>Outlier detection: Clustering </a:t>
          </a:r>
        </a:p>
      </dsp:txBody>
      <dsp:txXfrm>
        <a:off x="5045" y="3368845"/>
        <a:ext cx="1899330" cy="11395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DC9096-8A15-8847-8398-5FCF200CE775}">
      <dsp:nvSpPr>
        <dsp:cNvPr id="0" name=""/>
        <dsp:cNvSpPr/>
      </dsp:nvSpPr>
      <dsp:spPr>
        <a:xfrm>
          <a:off x="0" y="0"/>
          <a:ext cx="8503920" cy="848677"/>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Splitting Train &amp; Test set: 0.75/0.25</a:t>
          </a:r>
        </a:p>
      </dsp:txBody>
      <dsp:txXfrm>
        <a:off x="24857" y="24857"/>
        <a:ext cx="7516417" cy="798963"/>
      </dsp:txXfrm>
    </dsp:sp>
    <dsp:sp modelId="{381363D8-DC7E-3C4D-BABC-9F4401921D1A}">
      <dsp:nvSpPr>
        <dsp:cNvPr id="0" name=""/>
        <dsp:cNvSpPr/>
      </dsp:nvSpPr>
      <dsp:spPr>
        <a:xfrm>
          <a:off x="712203" y="1002982"/>
          <a:ext cx="8503920" cy="848677"/>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Feature selection: Repart and Randomforest</a:t>
          </a:r>
        </a:p>
      </dsp:txBody>
      <dsp:txXfrm>
        <a:off x="737060" y="1027839"/>
        <a:ext cx="7190362" cy="798963"/>
      </dsp:txXfrm>
    </dsp:sp>
    <dsp:sp modelId="{57E66F8F-D201-2444-872D-1E9020482FB6}">
      <dsp:nvSpPr>
        <dsp:cNvPr id="0" name=""/>
        <dsp:cNvSpPr/>
      </dsp:nvSpPr>
      <dsp:spPr>
        <a:xfrm>
          <a:off x="1413776" y="2005965"/>
          <a:ext cx="8503920" cy="848677"/>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Balancing data: ADASYN 0.85 and BLSMOTE 0.85</a:t>
          </a:r>
        </a:p>
      </dsp:txBody>
      <dsp:txXfrm>
        <a:off x="1438633" y="2030822"/>
        <a:ext cx="7200992" cy="798963"/>
      </dsp:txXfrm>
    </dsp:sp>
    <dsp:sp modelId="{45A745C6-2EF4-1B48-A35E-84125BC595EE}">
      <dsp:nvSpPr>
        <dsp:cNvPr id="0" name=""/>
        <dsp:cNvSpPr/>
      </dsp:nvSpPr>
      <dsp:spPr>
        <a:xfrm>
          <a:off x="2125979" y="3008948"/>
          <a:ext cx="8503920" cy="848677"/>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Models: GLM, Rpart, Naive Bayes</a:t>
          </a:r>
        </a:p>
      </dsp:txBody>
      <dsp:txXfrm>
        <a:off x="2150836" y="3033805"/>
        <a:ext cx="7190362" cy="798963"/>
      </dsp:txXfrm>
    </dsp:sp>
    <dsp:sp modelId="{BD24DC15-187E-1F4B-BAE5-68885ED9709B}">
      <dsp:nvSpPr>
        <dsp:cNvPr id="0" name=""/>
        <dsp:cNvSpPr/>
      </dsp:nvSpPr>
      <dsp:spPr>
        <a:xfrm>
          <a:off x="7952279" y="650009"/>
          <a:ext cx="551640" cy="551640"/>
        </a:xfrm>
        <a:prstGeom prst="downArrow">
          <a:avLst>
            <a:gd name="adj1" fmla="val 55000"/>
            <a:gd name="adj2" fmla="val 45000"/>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8076398" y="650009"/>
        <a:ext cx="303402" cy="415109"/>
      </dsp:txXfrm>
    </dsp:sp>
    <dsp:sp modelId="{0F3C6413-C9AC-254A-9331-9A834C096E0B}">
      <dsp:nvSpPr>
        <dsp:cNvPr id="0" name=""/>
        <dsp:cNvSpPr/>
      </dsp:nvSpPr>
      <dsp:spPr>
        <a:xfrm>
          <a:off x="8664482" y="1652992"/>
          <a:ext cx="551640" cy="551640"/>
        </a:xfrm>
        <a:prstGeom prst="downArrow">
          <a:avLst>
            <a:gd name="adj1" fmla="val 55000"/>
            <a:gd name="adj2" fmla="val 45000"/>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8788601" y="1652992"/>
        <a:ext cx="303402" cy="415109"/>
      </dsp:txXfrm>
    </dsp:sp>
    <dsp:sp modelId="{F21EC3BA-C16C-8544-943F-9EE4133D7DBE}">
      <dsp:nvSpPr>
        <dsp:cNvPr id="0" name=""/>
        <dsp:cNvSpPr/>
      </dsp:nvSpPr>
      <dsp:spPr>
        <a:xfrm>
          <a:off x="9366056" y="2655975"/>
          <a:ext cx="551640" cy="551640"/>
        </a:xfrm>
        <a:prstGeom prst="downArrow">
          <a:avLst>
            <a:gd name="adj1" fmla="val 55000"/>
            <a:gd name="adj2" fmla="val 45000"/>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9490175" y="2655975"/>
        <a:ext cx="303402" cy="415109"/>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off" val="ctr"/>
          <dgm:param type="contDir" val="sameDir"/>
          <dgm:param type="grDir" val="tL"/>
          <dgm:param type="flowDir" val="row"/>
          <dgm:param type="horzAlign" val="ctr"/>
          <dgm:param type="vertAlign" val="mid"/>
        </dgm:alg>
      </dgm:if>
      <dgm:else name="Name2">
        <dgm:alg type="snake">
          <dgm:param type="off" val="ctr"/>
          <dgm:param type="contDir" val="sameDir"/>
          <dgm:param type="grDir" val="tR"/>
          <dgm:param type="flowDir" val="row"/>
          <dgm:param type="horzAlign" val="ctr"/>
          <dgm:param type="vertAlign" val="mid"/>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bkpt" val="endCnv"/>
          <dgm:param type="contDir" val="sameDir"/>
          <dgm:param type="grDir" val="tL"/>
          <dgm:param type="flowDir" val="row"/>
        </dgm:alg>
      </dgm:if>
      <dgm:else name="Name3">
        <dgm:alg type="snake">
          <dgm:param type="bkpt" val="endCnv"/>
          <dgm:param type="contDir" val="sameDir"/>
          <dgm:param type="grDir" val="tR"/>
          <dgm:param type="flowDir" val="row"/>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dim" val="1D"/>
                <dgm:param type="connRout" val="bend"/>
                <dgm:param type="begPts" val="midR bCtr"/>
                <dgm:param type="endPts" val="midL tCtr"/>
              </dgm:alg>
            </dgm:if>
            <dgm:else name="Name6">
              <dgm:alg type="conn">
                <dgm:param type="dim" val="1D"/>
                <dgm:param type="connRout" val="ben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2">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3">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sv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2.svg>
</file>

<file path=ppt/media/image20.png>
</file>

<file path=ppt/media/image3.jpeg>
</file>

<file path=ppt/media/image3.svg>
</file>

<file path=ppt/media/image4.jpeg>
</file>

<file path=ppt/media/image5.jpe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57031F-23C7-3542-932D-022F6EC8269C}"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A514C-55FE-9248-8391-5F156244A122}"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8A514C-55FE-9248-8391-5F156244A122}"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8A514C-55FE-9248-8391-5F156244A122}"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8A514C-55FE-9248-8391-5F156244A122}"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endParaRPr lang="en-US" dirty="0"/>
          </a:p>
        </p:txBody>
      </p:sp>
      <p:sp>
        <p:nvSpPr>
          <p:cNvPr id="3" name="Subtitle 2"/>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US" dirty="0"/>
          </a:p>
        </p:txBody>
      </p:sp>
      <p:sp>
        <p:nvSpPr>
          <p:cNvPr id="4" name="Date Placeholder 3"/>
          <p:cNvSpPr>
            <a:spLocks noGrp="1"/>
          </p:cNvSpPr>
          <p:nvPr>
            <p:ph type="dt" sz="half" idx="10"/>
          </p:nvPr>
        </p:nvSpPr>
        <p:spPr/>
        <p:txBody>
          <a:bodyPr/>
          <a:lstStyle/>
          <a:p>
            <a:fld id="{2F3E8B1C-86EF-43CF-8304-249481088644}"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DB2ADC-AF19-4574-8C10-79B5B04FCA27}"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2F3E8B1C-86EF-43CF-8304-249481088644}"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DB2ADC-AF19-4574-8C10-79B5B04FCA27}"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42322" y="997974"/>
            <a:ext cx="2349043" cy="4984956"/>
          </a:xfrm>
        </p:spPr>
        <p:txBody>
          <a:bodyPr vert="eaVert"/>
          <a:lstStyle/>
          <a:p>
            <a:r>
              <a:rPr lang="en-US" dirty="0"/>
              <a:t>Click to edit Master title style</a:t>
            </a:r>
            <a:endParaRPr lang="en-US" dirty="0"/>
          </a:p>
        </p:txBody>
      </p:sp>
      <p:sp>
        <p:nvSpPr>
          <p:cNvPr id="3" name="Vertical Text Placeholder 2"/>
          <p:cNvSpPr>
            <a:spLocks noGrp="1"/>
          </p:cNvSpPr>
          <p:nvPr>
            <p:ph type="body" orient="vert" idx="1"/>
          </p:nvPr>
        </p:nvSpPr>
        <p:spPr>
          <a:xfrm>
            <a:off x="838200" y="997973"/>
            <a:ext cx="8404122" cy="4984956"/>
          </a:xfrm>
        </p:spPr>
        <p:txBody>
          <a:bodyPr vert="eaVert"/>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2F3E8B1C-86EF-43CF-8304-249481088644}"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DB2ADC-AF19-4574-8C10-79B5B04FCA27}"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2F3E8B1C-86EF-43CF-8304-249481088644}"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DB2ADC-AF19-4574-8C10-79B5B04FCA27}"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endParaRPr lang="en-US" dirty="0"/>
          </a:p>
        </p:txBody>
      </p:sp>
      <p:sp>
        <p:nvSpPr>
          <p:cNvPr id="3" name="Text Placeholder 2"/>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F3E8B1C-86EF-43CF-8304-249481088644}"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DB2ADC-AF19-4574-8C10-79B5B04FCA27}"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00635" y="922096"/>
            <a:ext cx="10691265" cy="1127930"/>
          </a:xfrm>
        </p:spPr>
        <p:txBody>
          <a:bodyPr/>
          <a:lstStyle/>
          <a:p>
            <a:r>
              <a:rPr lang="en-US" dirty="0"/>
              <a:t>Click to edit Master title style</a:t>
            </a:r>
            <a:endParaRPr lang="en-US" dirty="0"/>
          </a:p>
        </p:txBody>
      </p:sp>
      <p:sp>
        <p:nvSpPr>
          <p:cNvPr id="3" name="Content Placeholder 2"/>
          <p:cNvSpPr>
            <a:spLocks noGrp="1"/>
          </p:cNvSpPr>
          <p:nvPr>
            <p:ph sz="half" idx="1"/>
          </p:nvPr>
        </p:nvSpPr>
        <p:spPr>
          <a:xfrm>
            <a:off x="715383" y="2128684"/>
            <a:ext cx="5304417" cy="3844414"/>
          </a:xfrm>
        </p:spPr>
        <p:txBody>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Content Placeholder 3"/>
          <p:cNvSpPr>
            <a:spLocks noGrp="1"/>
          </p:cNvSpPr>
          <p:nvPr>
            <p:ph sz="half" idx="2"/>
          </p:nvPr>
        </p:nvSpPr>
        <p:spPr>
          <a:xfrm>
            <a:off x="6172200" y="2128684"/>
            <a:ext cx="5219700" cy="3844414"/>
          </a:xfrm>
        </p:spPr>
        <p:txBody>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Date Placeholder 4"/>
          <p:cNvSpPr>
            <a:spLocks noGrp="1"/>
          </p:cNvSpPr>
          <p:nvPr>
            <p:ph type="dt" sz="half" idx="10"/>
          </p:nvPr>
        </p:nvSpPr>
        <p:spPr/>
        <p:txBody>
          <a:bodyPr/>
          <a:lstStyle/>
          <a:p>
            <a:fld id="{2F3E8B1C-86EF-43CF-8304-249481088644}"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DB2ADC-AF19-4574-8C10-79B5B04FCA27}"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887" y="929148"/>
            <a:ext cx="10640005" cy="761540"/>
          </a:xfrm>
        </p:spPr>
        <p:txBody>
          <a:bodyPr/>
          <a:lstStyle/>
          <a:p>
            <a:r>
              <a:rPr lang="en-US" dirty="0"/>
              <a:t>Click to edit Master title style</a:t>
            </a:r>
            <a:endParaRPr lang="en-US" dirty="0"/>
          </a:p>
        </p:txBody>
      </p:sp>
      <p:sp>
        <p:nvSpPr>
          <p:cNvPr id="3" name="Text Placeholder 2"/>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endParaRPr lang="en-US" dirty="0"/>
          </a:p>
        </p:txBody>
      </p:sp>
      <p:sp>
        <p:nvSpPr>
          <p:cNvPr id="4" name="Content Placeholder 3"/>
          <p:cNvSpPr>
            <a:spLocks noGrp="1"/>
          </p:cNvSpPr>
          <p:nvPr>
            <p:ph sz="half" idx="2"/>
          </p:nvPr>
        </p:nvSpPr>
        <p:spPr>
          <a:xfrm>
            <a:off x="715384" y="2505075"/>
            <a:ext cx="5282192" cy="3423777"/>
          </a:xfrm>
        </p:spPr>
        <p:txBody>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Text Placeholder 4"/>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endParaRPr lang="en-US" dirty="0"/>
          </a:p>
        </p:txBody>
      </p:sp>
      <p:sp>
        <p:nvSpPr>
          <p:cNvPr id="6" name="Content Placeholder 5"/>
          <p:cNvSpPr>
            <a:spLocks noGrp="1"/>
          </p:cNvSpPr>
          <p:nvPr>
            <p:ph sz="quarter" idx="4"/>
          </p:nvPr>
        </p:nvSpPr>
        <p:spPr>
          <a:xfrm>
            <a:off x="6172200" y="2505075"/>
            <a:ext cx="5183188" cy="342377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2F3E8B1C-86EF-43CF-8304-249481088644}"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3DB2ADC-AF19-4574-8C10-79B5B04FCA27}"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US" dirty="0"/>
          </a:p>
        </p:txBody>
      </p:sp>
      <p:sp>
        <p:nvSpPr>
          <p:cNvPr id="3" name="Date Placeholder 2"/>
          <p:cNvSpPr>
            <a:spLocks noGrp="1"/>
          </p:cNvSpPr>
          <p:nvPr>
            <p:ph type="dt" sz="half" idx="10"/>
          </p:nvPr>
        </p:nvSpPr>
        <p:spPr/>
        <p:txBody>
          <a:bodyPr/>
          <a:lstStyle/>
          <a:p>
            <a:fld id="{2F3E8B1C-86EF-43CF-8304-249481088644}"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3DB2ADC-AF19-4574-8C10-79B5B04FCA27}"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3E8B1C-86EF-43CF-8304-249481088644}"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3DB2ADC-AF19-4574-8C10-79B5B04FCA27}"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Text Placeholder 3"/>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endParaRPr lang="en-US" dirty="0"/>
          </a:p>
        </p:txBody>
      </p:sp>
      <p:sp>
        <p:nvSpPr>
          <p:cNvPr id="5" name="Date Placeholder 4"/>
          <p:cNvSpPr>
            <a:spLocks noGrp="1"/>
          </p:cNvSpPr>
          <p:nvPr>
            <p:ph type="dt" sz="half" idx="10"/>
          </p:nvPr>
        </p:nvSpPr>
        <p:spPr/>
        <p:txBody>
          <a:bodyPr/>
          <a:lstStyle/>
          <a:p>
            <a:fld id="{2F3E8B1C-86EF-43CF-8304-249481088644}"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DB2ADC-AF19-4574-8C10-79B5B04FCA27}"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endParaRPr lang="en-US" dirty="0"/>
          </a:p>
        </p:txBody>
      </p:sp>
      <p:sp>
        <p:nvSpPr>
          <p:cNvPr id="3" name="Picture Placeholder 2"/>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endParaRPr lang="en-US" dirty="0"/>
          </a:p>
        </p:txBody>
      </p:sp>
      <p:sp>
        <p:nvSpPr>
          <p:cNvPr id="5" name="Date Placeholder 4"/>
          <p:cNvSpPr>
            <a:spLocks noGrp="1"/>
          </p:cNvSpPr>
          <p:nvPr>
            <p:ph type="dt" sz="half" idx="10"/>
          </p:nvPr>
        </p:nvSpPr>
        <p:spPr/>
        <p:txBody>
          <a:bodyPr/>
          <a:lstStyle/>
          <a:p>
            <a:fld id="{2F3E8B1C-86EF-43CF-8304-249481088644}"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DB2ADC-AF19-4574-8C10-79B5B04FCA27}"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endParaRPr lang="en-US" dirty="0"/>
          </a:p>
        </p:txBody>
      </p:sp>
      <p:sp>
        <p:nvSpPr>
          <p:cNvPr id="3" name="Text Placeholder 2"/>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fld>
            <a:endParaRPr lang="en-US" dirty="0"/>
          </a:p>
        </p:txBody>
      </p:sp>
      <p:sp>
        <p:nvSpPr>
          <p:cNvPr id="5" name="Footer Placeholder 4"/>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fld>
            <a:endParaRPr lang="en-US" dirty="0"/>
          </a:p>
        </p:txBody>
      </p:sp>
      <p:cxnSp>
        <p:nvCxnSpPr>
          <p:cNvPr id="7" name="Straight Connector 6"/>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9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9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9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9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9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mp4"/><Relationship Id="rId1" Type="http://schemas.openxmlformats.org/officeDocument/2006/relationships/video" Target="../media/media1.mp4"/></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4.xml"/><Relationship Id="rId4" Type="http://schemas.openxmlformats.org/officeDocument/2006/relationships/diagramColors" Target="../diagrams/colors4.xml"/><Relationship Id="rId3" Type="http://schemas.openxmlformats.org/officeDocument/2006/relationships/diagramQuickStyle" Target="../diagrams/quickStyle4.xml"/><Relationship Id="rId2" Type="http://schemas.openxmlformats.org/officeDocument/2006/relationships/diagramLayout" Target="../diagrams/layout4.xml"/><Relationship Id="rId1" Type="http://schemas.openxmlformats.org/officeDocument/2006/relationships/diagramData" Target="../diagrams/data4.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7.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p:cNvPicPr>
            <a:picLocks noChangeAspect="1"/>
          </p:cNvPicPr>
          <p:nvPr>
            <a:videoFile r:link="rId1"/>
            <p:extLst>
              <p:ext uri="{DAA4B4D4-6D71-4841-9C94-3DE7FCFB9230}">
                <p14:media xmlns:p14="http://schemas.microsoft.com/office/powerpoint/2010/main" r:embed="rId2"/>
              </p:ext>
            </p:extLst>
          </p:nvPr>
        </p:nvPicPr>
        <p:blipFill rotWithShape="1">
          <a:blip r:embed="rId3"/>
          <a:srcRect r="-1" b="283"/>
          <a:stretch>
            <a:fillRect/>
          </a:stretch>
        </p:blipFill>
        <p:spPr>
          <a:xfrm>
            <a:off x="20" y="10"/>
            <a:ext cx="12191980" cy="6857990"/>
          </a:xfrm>
          <a:prstGeom prst="rect">
            <a:avLst/>
          </a:prstGeom>
        </p:spPr>
      </p:pic>
      <p:sp>
        <p:nvSpPr>
          <p:cNvPr id="11" name="Rectangle 10"/>
          <p:cNvSpPr>
            <a:spLocks noGrp="1" noRot="1" noChangeAspect="1" noMove="1" noResize="1" noEditPoints="1" noAdjustHandles="1" noChangeArrowheads="1" noChangeShapeType="1" noTextEdit="1"/>
          </p:cNvSpPr>
          <p:nvPr/>
        </p:nvSpPr>
        <p:spPr>
          <a:xfrm rot="5400000">
            <a:off x="-46905" y="46904"/>
            <a:ext cx="6865150" cy="6771342"/>
          </a:xfrm>
          <a:prstGeom prst="rect">
            <a:avLst/>
          </a:prstGeom>
          <a:gradFill>
            <a:gsLst>
              <a:gs pos="42000">
                <a:srgbClr val="000000">
                  <a:alpha val="18000"/>
                </a:srgbClr>
              </a:gs>
              <a:gs pos="0">
                <a:srgbClr val="000000">
                  <a:alpha val="0"/>
                </a:srgbClr>
              </a:gs>
              <a:gs pos="100000">
                <a:srgbClr val="000000">
                  <a:alpha val="3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95323" y="2244909"/>
            <a:ext cx="4693473" cy="3954040"/>
          </a:xfrm>
        </p:spPr>
        <p:txBody>
          <a:bodyPr anchor="b">
            <a:normAutofit/>
          </a:bodyPr>
          <a:lstStyle/>
          <a:p>
            <a:pPr>
              <a:lnSpc>
                <a:spcPct val="90000"/>
              </a:lnSpc>
            </a:pPr>
            <a:r>
              <a:rPr lang="en-US" dirty="0">
                <a:solidFill>
                  <a:srgbClr val="FFFFFF"/>
                </a:solidFill>
              </a:rPr>
              <a:t>	</a:t>
            </a:r>
            <a:br>
              <a:rPr lang="en-US" dirty="0">
                <a:solidFill>
                  <a:srgbClr val="FFFFFF"/>
                </a:solidFill>
              </a:rPr>
            </a:br>
            <a:r>
              <a:rPr lang="en-US" dirty="0">
                <a:solidFill>
                  <a:srgbClr val="FFFFFF"/>
                </a:solidFill>
              </a:rPr>
              <a:t>Spring 2022: Strategic Capstone Final Project</a:t>
            </a:r>
            <a:endParaRPr lang="en-US" dirty="0">
              <a:solidFill>
                <a:srgbClr val="FFFFFF"/>
              </a:solidFill>
            </a:endParaRPr>
          </a:p>
        </p:txBody>
      </p:sp>
      <p:sp>
        <p:nvSpPr>
          <p:cNvPr id="3" name="Subtitle 2"/>
          <p:cNvSpPr>
            <a:spLocks noGrp="1"/>
          </p:cNvSpPr>
          <p:nvPr>
            <p:ph type="subTitle" idx="1"/>
          </p:nvPr>
        </p:nvSpPr>
        <p:spPr>
          <a:xfrm>
            <a:off x="695323" y="573991"/>
            <a:ext cx="5819775" cy="670945"/>
          </a:xfrm>
        </p:spPr>
        <p:txBody>
          <a:bodyPr anchor="t">
            <a:noAutofit/>
          </a:bodyPr>
          <a:lstStyle/>
          <a:p>
            <a:pPr>
              <a:lnSpc>
                <a:spcPct val="110000"/>
              </a:lnSpc>
            </a:pPr>
            <a:r>
              <a:rPr lang="en-US" dirty="0">
                <a:solidFill>
                  <a:srgbClr val="FFFFFF"/>
                </a:solidFill>
              </a:rPr>
              <a:t>No Show to Appointment</a:t>
            </a:r>
            <a:endParaRPr lang="en-US" dirty="0">
              <a:solidFill>
                <a:srgbClr val="FFFFFF"/>
              </a:solidFill>
            </a:endParaRPr>
          </a:p>
          <a:p>
            <a:pPr>
              <a:lnSpc>
                <a:spcPct val="110000"/>
              </a:lnSpc>
            </a:pPr>
            <a:r>
              <a:rPr lang="en-US" dirty="0">
                <a:solidFill>
                  <a:srgbClr val="FFFFFF"/>
                </a:solidFill>
              </a:rPr>
              <a:t>Presenters: Tony &amp; Xuan</a:t>
            </a:r>
            <a:endParaRPr lang="en-US" dirty="0">
              <a:solidFill>
                <a:srgbClr val="FFFFFF"/>
              </a:solidFill>
            </a:endParaRPr>
          </a:p>
        </p:txBody>
      </p:sp>
      <p:cxnSp>
        <p:nvCxnSpPr>
          <p:cNvPr id="13" name="Straight Connector 12"/>
          <p:cNvCxnSpPr>
            <a:cxnSpLocks noGrp="1" noRot="1" noChangeAspect="1" noMove="1" noResize="1" noEditPoints="1" noAdjustHandles="1" noChangeArrowheads="1" noChangeShapeType="1"/>
          </p:cNvCxnSpPr>
          <p:nvPr/>
        </p:nvCxnSpPr>
        <p:spPr>
          <a:xfrm>
            <a:off x="800100" y="1447800"/>
            <a:ext cx="1638300" cy="0"/>
          </a:xfrm>
          <a:prstGeom prst="line">
            <a:avLst/>
          </a:prstGeom>
          <a:ln w="44450">
            <a:solidFill>
              <a:srgbClr val="FFFFFF"/>
            </a:solidFill>
          </a:ln>
          <a:effectLst>
            <a:outerShdw blurRad="50800" dist="38100" dir="2700000" algn="tl" rotWithShape="0">
              <a:prstClr val="black">
                <a:alpha val="13000"/>
              </a:prst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95325" y="888999"/>
            <a:ext cx="10798176" cy="1051914"/>
          </a:xfrm>
        </p:spPr>
        <p:txBody>
          <a:bodyPr>
            <a:normAutofit/>
          </a:bodyPr>
          <a:lstStyle/>
          <a:p>
            <a:r>
              <a:rPr lang="en-US" dirty="0"/>
              <a:t>modeling</a:t>
            </a:r>
            <a:endParaRPr lang="en-US" dirty="0"/>
          </a:p>
        </p:txBody>
      </p:sp>
      <p:cxnSp>
        <p:nvCxnSpPr>
          <p:cNvPr id="18" name="Straight Connector 17"/>
          <p:cNvCxnSpPr>
            <a:cxnSpLocks noGrp="1" noRot="1" noChangeAspect="1" noMove="1" noResize="1" noEditPoints="1" noAdjustHandles="1" noChangeArrowheads="1" noChangeShapeType="1"/>
          </p:cNvCxnSpPr>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p:cNvGraphicFramePr>
            <a:graphicFrameLocks noGrp="1"/>
          </p:cNvGraphicFramePr>
          <p:nvPr>
            <p:ph idx="1"/>
          </p:nvPr>
        </p:nvGraphicFramePr>
        <p:xfrm>
          <a:off x="800100" y="2276474"/>
          <a:ext cx="10629900" cy="3857626"/>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p:cNvCxnSpPr>
            <a:cxnSpLocks noGrp="1" noRot="1" noChangeAspect="1" noMove="1" noResize="1" noEditPoints="1" noAdjustHandles="1" noChangeArrowheads="1" noChangeShapeType="1"/>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cxnSpLocks noGrp="1" noRot="1" noChangeAspect="1" noMove="1" noResize="1" noEditPoints="1" noAdjustHandles="1" noChangeArrowheads="1" noChangeShapeType="1"/>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95325" y="914557"/>
            <a:ext cx="10872665" cy="705780"/>
          </a:xfrm>
        </p:spPr>
        <p:txBody>
          <a:bodyPr vert="horz" lIns="91440" tIns="45720" rIns="91440" bIns="45720" rtlCol="0" anchor="t">
            <a:normAutofit/>
          </a:bodyPr>
          <a:lstStyle/>
          <a:p>
            <a:r>
              <a:rPr lang="en-US" altLang="zh-CN"/>
              <a:t>framework</a:t>
            </a:r>
            <a:endParaRPr lang="en-US" dirty="0"/>
          </a:p>
        </p:txBody>
      </p:sp>
      <p:cxnSp>
        <p:nvCxnSpPr>
          <p:cNvPr id="20" name="Straight Connector 15"/>
          <p:cNvCxnSpPr>
            <a:cxnSpLocks noGrp="1" noRot="1" noChangeAspect="1" noMove="1" noResize="1" noEditPoints="1" noAdjustHandles="1" noChangeArrowheads="1" noChangeShapeType="1"/>
          </p:cNvCxnSpPr>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Diagram&#10;&#10;Description automatically generated with medium confidence"/>
          <p:cNvPicPr>
            <a:picLocks noGrp="1" noChangeAspect="1"/>
          </p:cNvPicPr>
          <p:nvPr>
            <p:ph idx="1"/>
          </p:nvPr>
        </p:nvPicPr>
        <p:blipFill>
          <a:blip r:embed="rId1"/>
          <a:stretch>
            <a:fillRect/>
          </a:stretch>
        </p:blipFill>
        <p:spPr>
          <a:xfrm>
            <a:off x="1096575" y="1638458"/>
            <a:ext cx="9998850" cy="504941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167424" y="1987665"/>
            <a:ext cx="6469856" cy="3041525"/>
          </a:xfrm>
        </p:spPr>
        <p:txBody>
          <a:bodyPr>
            <a:normAutofit/>
          </a:bodyPr>
          <a:lstStyle/>
          <a:p>
            <a:r>
              <a:rPr lang="en-US" sz="6600" dirty="0"/>
              <a:t>Results</a:t>
            </a:r>
            <a:endParaRPr lang="en-US" sz="6600" dirty="0"/>
          </a:p>
        </p:txBody>
      </p:sp>
      <p:pic>
        <p:nvPicPr>
          <p:cNvPr id="5" name="Picture 4" descr="Pen placed on top of a signature line"/>
          <p:cNvPicPr>
            <a:picLocks noChangeAspect="1"/>
          </p:cNvPicPr>
          <p:nvPr/>
        </p:nvPicPr>
        <p:blipFill rotWithShape="1">
          <a:blip r:embed="rId1"/>
          <a:srcRect l="51274" r="1384" b="2"/>
          <a:stretch>
            <a:fillRect/>
          </a:stretch>
        </p:blipFill>
        <p:spPr>
          <a:xfrm>
            <a:off x="20" y="-17929"/>
            <a:ext cx="4876780" cy="6875929"/>
          </a:xfrm>
          <a:prstGeom prst="rect">
            <a:avLst/>
          </a:prstGeom>
        </p:spPr>
      </p:pic>
      <p:cxnSp>
        <p:nvCxnSpPr>
          <p:cNvPr id="11" name="Straight Connector 10"/>
          <p:cNvCxnSpPr>
            <a:cxnSpLocks noGrp="1" noRot="1" noChangeAspect="1" noMove="1" noResize="1" noEditPoints="1" noAdjustHandles="1" noChangeArrowheads="1" noChangeShapeType="1"/>
          </p:cNvCxnSpPr>
          <p:nvPr/>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cxnSpLocks noGrp="1" noRot="1" noChangeAspect="1" noMove="1" noResize="1" noEditPoints="1" noAdjustHandles="1" noChangeArrowheads="1" noChangeShapeType="1"/>
          </p:cNvCxnSpPr>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95326" y="914400"/>
            <a:ext cx="4422860" cy="1392275"/>
          </a:xfrm>
        </p:spPr>
        <p:txBody>
          <a:bodyPr vert="horz" lIns="91440" tIns="45720" rIns="91440" bIns="45720" rtlCol="0">
            <a:normAutofit/>
          </a:bodyPr>
          <a:lstStyle/>
          <a:p>
            <a:r>
              <a:rPr lang="en-US" altLang="zh-CN" dirty="0"/>
              <a:t>RESULTS</a:t>
            </a:r>
            <a:endParaRPr lang="en-US" dirty="0"/>
          </a:p>
        </p:txBody>
      </p:sp>
      <p:cxnSp>
        <p:nvCxnSpPr>
          <p:cNvPr id="30" name="Straight Connector 29"/>
          <p:cNvCxnSpPr>
            <a:cxnSpLocks noGrp="1" noRot="1" noChangeAspect="1" noMove="1" noResize="1" noEditPoints="1" noAdjustHandles="1" noChangeArrowheads="1" noChangeShapeType="1"/>
          </p:cNvCxnSpPr>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Content Placeholder 24"/>
          <p:cNvSpPr>
            <a:spLocks noGrp="1"/>
          </p:cNvSpPr>
          <p:nvPr>
            <p:ph idx="1"/>
          </p:nvPr>
        </p:nvSpPr>
        <p:spPr>
          <a:xfrm>
            <a:off x="695325" y="2440658"/>
            <a:ext cx="4422860" cy="3726946"/>
          </a:xfrm>
        </p:spPr>
        <p:txBody>
          <a:bodyPr>
            <a:normAutofit/>
          </a:bodyPr>
          <a:lstStyle/>
          <a:p>
            <a:r>
              <a:rPr lang="en-US" altLang="zh-CN" dirty="0"/>
              <a:t>T</a:t>
            </a:r>
            <a:r>
              <a:rPr lang="en-US" dirty="0"/>
              <a:t>he </a:t>
            </a:r>
            <a:r>
              <a:rPr lang="en-US" altLang="zh-CN" dirty="0"/>
              <a:t>best</a:t>
            </a:r>
            <a:r>
              <a:rPr lang="zh-CN" altLang="en-US" dirty="0"/>
              <a:t> </a:t>
            </a:r>
            <a:r>
              <a:rPr lang="en-US" altLang="zh-CN" dirty="0"/>
              <a:t>set</a:t>
            </a:r>
            <a:r>
              <a:rPr lang="zh-CN" altLang="en-US" dirty="0"/>
              <a:t> </a:t>
            </a:r>
            <a:r>
              <a:rPr lang="en-US" altLang="zh-CN" dirty="0"/>
              <a:t>of</a:t>
            </a:r>
            <a:r>
              <a:rPr lang="en-US" dirty="0"/>
              <a:t> features</a:t>
            </a:r>
            <a:r>
              <a:rPr lang="en-US" altLang="zh-CN" dirty="0"/>
              <a:t>:</a:t>
            </a:r>
            <a:r>
              <a:rPr lang="zh-CN" altLang="en-US" dirty="0"/>
              <a:t> </a:t>
            </a:r>
            <a:r>
              <a:rPr lang="en-US" dirty="0"/>
              <a:t>prior no show, waiting time, time between appointment, age, Month, SMS received.</a:t>
            </a:r>
            <a:endParaRPr lang="en-US" dirty="0"/>
          </a:p>
        </p:txBody>
      </p:sp>
      <p:pic>
        <p:nvPicPr>
          <p:cNvPr id="21" name="Picture 20" descr="Chart&#10;&#10;Description automatically generated"/>
          <p:cNvPicPr>
            <a:picLocks noChangeAspect="1"/>
          </p:cNvPicPr>
          <p:nvPr/>
        </p:nvPicPr>
        <p:blipFill>
          <a:blip r:embed="rId1"/>
          <a:stretch>
            <a:fillRect/>
          </a:stretch>
        </p:blipFill>
        <p:spPr>
          <a:xfrm>
            <a:off x="5715000" y="1279538"/>
            <a:ext cx="2687309" cy="2008763"/>
          </a:xfrm>
          <a:prstGeom prst="rect">
            <a:avLst/>
          </a:prstGeom>
        </p:spPr>
      </p:pic>
      <p:pic>
        <p:nvPicPr>
          <p:cNvPr id="19" name="Picture 18" descr="Chart, scatter chart&#10;&#10;Description automatically generated"/>
          <p:cNvPicPr>
            <a:picLocks noChangeAspect="1"/>
          </p:cNvPicPr>
          <p:nvPr/>
        </p:nvPicPr>
        <p:blipFill>
          <a:blip r:embed="rId2"/>
          <a:stretch>
            <a:fillRect/>
          </a:stretch>
        </p:blipFill>
        <p:spPr>
          <a:xfrm>
            <a:off x="8659206" y="1723834"/>
            <a:ext cx="2732693" cy="1564466"/>
          </a:xfrm>
          <a:prstGeom prst="rect">
            <a:avLst/>
          </a:prstGeom>
        </p:spPr>
      </p:pic>
      <p:pic>
        <p:nvPicPr>
          <p:cNvPr id="15" name="Picture 14" descr="Chart, bar chart&#10;&#10;Description automatically generated"/>
          <p:cNvPicPr>
            <a:picLocks noChangeAspect="1"/>
          </p:cNvPicPr>
          <p:nvPr/>
        </p:nvPicPr>
        <p:blipFill>
          <a:blip r:embed="rId3"/>
          <a:stretch>
            <a:fillRect/>
          </a:stretch>
        </p:blipFill>
        <p:spPr>
          <a:xfrm>
            <a:off x="5715000" y="3608741"/>
            <a:ext cx="2687309" cy="1558639"/>
          </a:xfrm>
          <a:prstGeom prst="rect">
            <a:avLst/>
          </a:prstGeom>
        </p:spPr>
      </p:pic>
      <p:pic>
        <p:nvPicPr>
          <p:cNvPr id="11" name="Content Placeholder 10" descr="Chart, scatter chart&#10;&#10;Description automatically generated"/>
          <p:cNvPicPr>
            <a:picLocks noChangeAspect="1"/>
          </p:cNvPicPr>
          <p:nvPr/>
        </p:nvPicPr>
        <p:blipFill>
          <a:blip r:embed="rId4"/>
          <a:stretch>
            <a:fillRect/>
          </a:stretch>
        </p:blipFill>
        <p:spPr>
          <a:xfrm>
            <a:off x="8659206" y="3608741"/>
            <a:ext cx="2732693" cy="125703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2"/>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799" y="902447"/>
            <a:ext cx="4316507" cy="1928741"/>
          </a:xfrm>
        </p:spPr>
        <p:txBody>
          <a:bodyPr>
            <a:normAutofit/>
          </a:bodyPr>
          <a:lstStyle/>
          <a:p>
            <a:r>
              <a:rPr lang="en-US" altLang="zh-CN"/>
              <a:t>RESULTS</a:t>
            </a:r>
            <a:endParaRPr lang="en-US"/>
          </a:p>
        </p:txBody>
      </p:sp>
      <p:cxnSp>
        <p:nvCxnSpPr>
          <p:cNvPr id="39" name="Straight Connector 34"/>
          <p:cNvCxnSpPr>
            <a:cxnSpLocks noGrp="1" noRot="1" noChangeAspect="1" noMove="1" noResize="1" noEditPoints="1" noAdjustHandles="1" noChangeArrowheads="1" noChangeShapeType="1"/>
          </p:cNvCxnSpPr>
          <p:nvPr/>
        </p:nvCxnSpPr>
        <p:spPr>
          <a:xfrm>
            <a:off x="790575" y="723900"/>
            <a:ext cx="10601325"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5562600" y="968377"/>
            <a:ext cx="5943600" cy="1732182"/>
          </a:xfrm>
        </p:spPr>
        <p:txBody>
          <a:bodyPr>
            <a:normAutofit/>
          </a:bodyPr>
          <a:lstStyle/>
          <a:p>
            <a:r>
              <a:rPr lang="en-US"/>
              <a:t>Best model:</a:t>
            </a:r>
            <a:r>
              <a:rPr lang="zh-CN" altLang="en-US"/>
              <a:t> </a:t>
            </a:r>
            <a:r>
              <a:rPr lang="en-US" altLang="zh-CN"/>
              <a:t>Logistic regression</a:t>
            </a:r>
            <a:endParaRPr lang="en-US"/>
          </a:p>
          <a:p>
            <a:r>
              <a:rPr lang="en-US"/>
              <a:t>Best feature selection:</a:t>
            </a:r>
            <a:r>
              <a:rPr lang="zh-CN" altLang="en-US"/>
              <a:t> </a:t>
            </a:r>
            <a:r>
              <a:rPr lang="en-US" altLang="zh-CN" err="1"/>
              <a:t>Rpart</a:t>
            </a:r>
            <a:endParaRPr lang="en-US" altLang="zh-CN"/>
          </a:p>
          <a:p>
            <a:r>
              <a:rPr lang="en-US" altLang="zh-CN"/>
              <a:t>Best</a:t>
            </a:r>
            <a:r>
              <a:rPr lang="zh-CN" altLang="en-US"/>
              <a:t> </a:t>
            </a:r>
            <a:r>
              <a:rPr lang="en-US" altLang="zh-CN"/>
              <a:t>b</a:t>
            </a:r>
            <a:r>
              <a:rPr lang="en-US"/>
              <a:t>alancing approac</a:t>
            </a:r>
            <a:r>
              <a:rPr lang="en-US" altLang="zh-CN"/>
              <a:t>h:</a:t>
            </a:r>
            <a:r>
              <a:rPr lang="zh-CN" altLang="en-US"/>
              <a:t> </a:t>
            </a:r>
            <a:r>
              <a:rPr lang="en-US"/>
              <a:t>BLSMOTE</a:t>
            </a:r>
            <a:endParaRPr lang="en-US"/>
          </a:p>
        </p:txBody>
      </p:sp>
      <p:cxnSp>
        <p:nvCxnSpPr>
          <p:cNvPr id="37" name="Straight Connector 36"/>
          <p:cNvCxnSpPr>
            <a:cxnSpLocks noGrp="1" noRot="1" noChangeAspect="1" noMove="1" noResize="1" noEditPoints="1" noAdjustHandles="1" noChangeArrowheads="1" noChangeShapeType="1"/>
          </p:cNvCxnSpPr>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noChangeAspect="1"/>
          </p:cNvPicPr>
          <p:nvPr/>
        </p:nvPicPr>
        <p:blipFill>
          <a:blip r:embed="rId1"/>
          <a:stretch>
            <a:fillRect/>
          </a:stretch>
        </p:blipFill>
        <p:spPr>
          <a:xfrm>
            <a:off x="192654" y="3009734"/>
            <a:ext cx="11815655" cy="217497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00088" y="909637"/>
            <a:ext cx="5958216" cy="1362073"/>
          </a:xfrm>
        </p:spPr>
        <p:txBody>
          <a:bodyPr>
            <a:normAutofit/>
          </a:bodyPr>
          <a:lstStyle/>
          <a:p>
            <a:r>
              <a:rPr lang="en-US" altLang="zh-CN" dirty="0"/>
              <a:t>RESULTS</a:t>
            </a:r>
            <a:endParaRPr lang="en-US" dirty="0"/>
          </a:p>
        </p:txBody>
      </p:sp>
      <p:cxnSp>
        <p:nvCxnSpPr>
          <p:cNvPr id="14" name="Straight Connector 13"/>
          <p:cNvCxnSpPr>
            <a:cxnSpLocks noGrp="1" noRot="1" noChangeAspect="1" noMove="1" noResize="1" noEditPoints="1" noAdjustHandles="1" noChangeArrowheads="1" noChangeShapeType="1"/>
          </p:cNvCxnSpPr>
          <p:nvPr/>
        </p:nvCxnSpPr>
        <p:spPr>
          <a:xfrm>
            <a:off x="800100" y="752710"/>
            <a:ext cx="5715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700088" y="1805790"/>
            <a:ext cx="6200442" cy="3989393"/>
          </a:xfrm>
        </p:spPr>
        <p:txBody>
          <a:bodyPr>
            <a:noAutofit/>
          </a:bodyPr>
          <a:lstStyle/>
          <a:p>
            <a:r>
              <a:rPr lang="en-US" sz="1100" dirty="0">
                <a:solidFill>
                  <a:schemeClr val="tx2">
                    <a:lumMod val="90000"/>
                    <a:lumOff val="10000"/>
                  </a:schemeClr>
                </a:solidFill>
              </a:rPr>
              <a:t>1. Can we predict the variable of interest (response variable) using data analytical</a:t>
            </a:r>
            <a:r>
              <a:rPr lang="zh-CN" altLang="en-US" sz="1100" dirty="0">
                <a:solidFill>
                  <a:schemeClr val="tx2">
                    <a:lumMod val="90000"/>
                    <a:lumOff val="10000"/>
                  </a:schemeClr>
                </a:solidFill>
              </a:rPr>
              <a:t> </a:t>
            </a:r>
            <a:r>
              <a:rPr lang="en-US" sz="1100" dirty="0">
                <a:solidFill>
                  <a:schemeClr val="tx2">
                    <a:lumMod val="90000"/>
                    <a:lumOff val="10000"/>
                  </a:schemeClr>
                </a:solidFill>
              </a:rPr>
              <a:t>techniques?</a:t>
            </a:r>
            <a:r>
              <a:rPr lang="zh-CN" altLang="en-US" sz="1100" dirty="0">
                <a:solidFill>
                  <a:schemeClr val="tx2">
                    <a:lumMod val="90000"/>
                    <a:lumOff val="10000"/>
                  </a:schemeClr>
                </a:solidFill>
              </a:rPr>
              <a:t> </a:t>
            </a:r>
            <a:r>
              <a:rPr lang="en-US" altLang="zh-CN" sz="1100" dirty="0">
                <a:solidFill>
                  <a:schemeClr val="tx2">
                    <a:lumMod val="90000"/>
                    <a:lumOff val="10000"/>
                  </a:schemeClr>
                </a:solidFill>
              </a:rPr>
              <a:t>----</a:t>
            </a:r>
            <a:r>
              <a:rPr lang="zh-CN" altLang="en-US" sz="1100" dirty="0">
                <a:solidFill>
                  <a:schemeClr val="tx2">
                    <a:lumMod val="90000"/>
                    <a:lumOff val="10000"/>
                  </a:schemeClr>
                </a:solidFill>
              </a:rPr>
              <a:t> </a:t>
            </a:r>
            <a:r>
              <a:rPr lang="en-US" altLang="zh-CN" sz="1100" dirty="0">
                <a:solidFill>
                  <a:schemeClr val="tx2">
                    <a:lumMod val="90000"/>
                    <a:lumOff val="10000"/>
                  </a:schemeClr>
                </a:solidFill>
              </a:rPr>
              <a:t>Yes,</a:t>
            </a:r>
            <a:r>
              <a:rPr lang="zh-CN" altLang="en-US" sz="1100" dirty="0">
                <a:solidFill>
                  <a:schemeClr val="tx2">
                    <a:lumMod val="90000"/>
                    <a:lumOff val="10000"/>
                  </a:schemeClr>
                </a:solidFill>
              </a:rPr>
              <a:t> </a:t>
            </a:r>
            <a:r>
              <a:rPr lang="en-US" altLang="zh-CN" sz="1100" dirty="0">
                <a:solidFill>
                  <a:schemeClr val="tx2">
                    <a:lumMod val="90000"/>
                    <a:lumOff val="10000"/>
                  </a:schemeClr>
                </a:solidFill>
                <a:cs typeface="Al Bayan Plain" pitchFamily="2" charset="-78"/>
              </a:rPr>
              <a:t>w</a:t>
            </a:r>
            <a:r>
              <a:rPr lang="en-US" sz="1100" dirty="0">
                <a:solidFill>
                  <a:schemeClr val="tx2">
                    <a:lumMod val="90000"/>
                    <a:lumOff val="10000"/>
                  </a:schemeClr>
                </a:solidFill>
                <a:cs typeface="Al Bayan Plain" pitchFamily="2" charset="-78"/>
              </a:rPr>
              <a:t>e can. </a:t>
            </a:r>
            <a:endParaRPr lang="en-US" sz="1100" dirty="0">
              <a:solidFill>
                <a:schemeClr val="tx2">
                  <a:lumMod val="90000"/>
                  <a:lumOff val="10000"/>
                </a:schemeClr>
              </a:solidFill>
              <a:cs typeface="Al Bayan Plain" pitchFamily="2" charset="-78"/>
            </a:endParaRPr>
          </a:p>
          <a:p>
            <a:r>
              <a:rPr lang="en-US" altLang="zh-CN" sz="1100" dirty="0">
                <a:solidFill>
                  <a:schemeClr val="tx2">
                    <a:lumMod val="90000"/>
                    <a:lumOff val="10000"/>
                  </a:schemeClr>
                </a:solidFill>
                <a:cs typeface="Al Bayan Plain" pitchFamily="2" charset="-78"/>
              </a:rPr>
              <a:t>2.</a:t>
            </a:r>
            <a:r>
              <a:rPr lang="zh-CN" altLang="en-US" sz="1100" dirty="0">
                <a:solidFill>
                  <a:schemeClr val="tx2">
                    <a:lumMod val="90000"/>
                    <a:lumOff val="10000"/>
                  </a:schemeClr>
                </a:solidFill>
                <a:cs typeface="Al Bayan Plain" pitchFamily="2" charset="-78"/>
              </a:rPr>
              <a:t> </a:t>
            </a:r>
            <a:r>
              <a:rPr lang="en-US" sz="1100" dirty="0">
                <a:solidFill>
                  <a:schemeClr val="tx2">
                    <a:lumMod val="90000"/>
                    <a:lumOff val="10000"/>
                  </a:schemeClr>
                </a:solidFill>
              </a:rPr>
              <a:t>What are the important features in order to predict the response variable?</a:t>
            </a:r>
            <a:r>
              <a:rPr lang="zh-CN" altLang="en-US" sz="1100" dirty="0">
                <a:solidFill>
                  <a:schemeClr val="tx2">
                    <a:lumMod val="90000"/>
                    <a:lumOff val="10000"/>
                  </a:schemeClr>
                </a:solidFill>
              </a:rPr>
              <a:t> </a:t>
            </a:r>
            <a:r>
              <a:rPr lang="en-US" sz="1100" dirty="0">
                <a:solidFill>
                  <a:schemeClr val="tx2">
                    <a:lumMod val="90000"/>
                    <a:lumOff val="10000"/>
                  </a:schemeClr>
                </a:solidFill>
              </a:rPr>
              <a:t> What is the importance of the features?</a:t>
            </a:r>
            <a:r>
              <a:rPr lang="zh-CN" altLang="en-US" sz="1100" dirty="0">
                <a:solidFill>
                  <a:schemeClr val="tx2">
                    <a:lumMod val="90000"/>
                    <a:lumOff val="10000"/>
                  </a:schemeClr>
                </a:solidFill>
              </a:rPr>
              <a:t> </a:t>
            </a:r>
            <a:r>
              <a:rPr lang="en-US" altLang="zh-CN" sz="1100" dirty="0">
                <a:solidFill>
                  <a:schemeClr val="tx2">
                    <a:lumMod val="90000"/>
                    <a:lumOff val="10000"/>
                  </a:schemeClr>
                </a:solidFill>
              </a:rPr>
              <a:t>----</a:t>
            </a:r>
            <a:r>
              <a:rPr lang="zh-CN" altLang="en-US" sz="1100" dirty="0">
                <a:solidFill>
                  <a:schemeClr val="tx2">
                    <a:lumMod val="90000"/>
                    <a:lumOff val="10000"/>
                  </a:schemeClr>
                </a:solidFill>
              </a:rPr>
              <a:t> </a:t>
            </a:r>
            <a:r>
              <a:rPr lang="en-US" sz="1100" dirty="0">
                <a:solidFill>
                  <a:schemeClr val="tx2">
                    <a:lumMod val="90000"/>
                    <a:lumOff val="10000"/>
                  </a:schemeClr>
                </a:solidFill>
                <a:cs typeface="Al Bayan Plain" pitchFamily="2" charset="-78"/>
              </a:rPr>
              <a:t>Prior no show, waiting time, time between appointment, age, Month, SMS received</a:t>
            </a:r>
            <a:r>
              <a:rPr lang="en-US" altLang="zh-CN" sz="1100" dirty="0">
                <a:solidFill>
                  <a:schemeClr val="tx2">
                    <a:lumMod val="90000"/>
                    <a:lumOff val="10000"/>
                  </a:schemeClr>
                </a:solidFill>
                <a:cs typeface="Al Bayan Plain" pitchFamily="2" charset="-78"/>
              </a:rPr>
              <a:t>.</a:t>
            </a:r>
            <a:endParaRPr lang="en-US" sz="1100" dirty="0">
              <a:solidFill>
                <a:schemeClr val="tx2">
                  <a:lumMod val="90000"/>
                  <a:lumOff val="10000"/>
                </a:schemeClr>
              </a:solidFill>
              <a:cs typeface="Al Bayan Plain" pitchFamily="2" charset="-78"/>
            </a:endParaRPr>
          </a:p>
          <a:p>
            <a:r>
              <a:rPr lang="en-US" altLang="zh-CN" sz="1100" dirty="0">
                <a:solidFill>
                  <a:schemeClr val="tx2">
                    <a:lumMod val="90000"/>
                    <a:lumOff val="10000"/>
                  </a:schemeClr>
                </a:solidFill>
                <a:cs typeface="Al Bayan Plain" pitchFamily="2" charset="-78"/>
              </a:rPr>
              <a:t>3.</a:t>
            </a:r>
            <a:r>
              <a:rPr lang="zh-CN" altLang="en-US" sz="1100" dirty="0">
                <a:solidFill>
                  <a:schemeClr val="tx2">
                    <a:lumMod val="90000"/>
                    <a:lumOff val="10000"/>
                  </a:schemeClr>
                </a:solidFill>
                <a:cs typeface="Al Bayan Plain" pitchFamily="2" charset="-78"/>
              </a:rPr>
              <a:t> </a:t>
            </a:r>
            <a:r>
              <a:rPr lang="en-US" sz="1100" dirty="0">
                <a:solidFill>
                  <a:schemeClr val="tx2">
                    <a:lumMod val="90000"/>
                    <a:lumOff val="10000"/>
                  </a:schemeClr>
                </a:solidFill>
              </a:rPr>
              <a:t>Can we predict the probability of each class</a:t>
            </a:r>
            <a:r>
              <a:rPr lang="zh-CN" altLang="en-US" sz="1100" dirty="0">
                <a:solidFill>
                  <a:schemeClr val="tx2">
                    <a:lumMod val="90000"/>
                    <a:lumOff val="10000"/>
                  </a:schemeClr>
                </a:solidFill>
              </a:rPr>
              <a:t> </a:t>
            </a:r>
            <a:r>
              <a:rPr lang="en-US" sz="1100" dirty="0">
                <a:solidFill>
                  <a:schemeClr val="tx2">
                    <a:lumMod val="90000"/>
                    <a:lumOff val="10000"/>
                  </a:schemeClr>
                </a:solidFill>
              </a:rPr>
              <a:t>for each sample using data analytical techniques?</a:t>
            </a:r>
            <a:r>
              <a:rPr lang="zh-CN" altLang="en-US" sz="1100" dirty="0">
                <a:solidFill>
                  <a:schemeClr val="tx2">
                    <a:lumMod val="90000"/>
                    <a:lumOff val="10000"/>
                  </a:schemeClr>
                </a:solidFill>
              </a:rPr>
              <a:t> </a:t>
            </a:r>
            <a:r>
              <a:rPr lang="en-US" altLang="zh-CN" sz="1100" dirty="0">
                <a:solidFill>
                  <a:schemeClr val="tx2">
                    <a:lumMod val="90000"/>
                    <a:lumOff val="10000"/>
                  </a:schemeClr>
                </a:solidFill>
              </a:rPr>
              <a:t>----</a:t>
            </a:r>
            <a:r>
              <a:rPr lang="zh-CN" altLang="en-US" sz="1100" dirty="0">
                <a:solidFill>
                  <a:schemeClr val="tx2">
                    <a:lumMod val="90000"/>
                    <a:lumOff val="10000"/>
                  </a:schemeClr>
                </a:solidFill>
              </a:rPr>
              <a:t> </a:t>
            </a:r>
            <a:r>
              <a:rPr lang="en-US" sz="1100" dirty="0">
                <a:solidFill>
                  <a:schemeClr val="tx2">
                    <a:lumMod val="90000"/>
                    <a:lumOff val="10000"/>
                  </a:schemeClr>
                </a:solidFill>
              </a:rPr>
              <a:t>We could also predict the probability of each class for each sample using a data analytical method like the confusion matrix we got.</a:t>
            </a:r>
            <a:endParaRPr lang="en-US" sz="1100" dirty="0">
              <a:solidFill>
                <a:schemeClr val="tx2">
                  <a:lumMod val="90000"/>
                  <a:lumOff val="10000"/>
                </a:schemeClr>
              </a:solidFill>
            </a:endParaRPr>
          </a:p>
          <a:p>
            <a:r>
              <a:rPr lang="en-US" altLang="zh-CN" sz="1100" dirty="0">
                <a:solidFill>
                  <a:schemeClr val="tx2">
                    <a:lumMod val="90000"/>
                    <a:lumOff val="10000"/>
                  </a:schemeClr>
                </a:solidFill>
              </a:rPr>
              <a:t>4.</a:t>
            </a:r>
            <a:r>
              <a:rPr lang="zh-CN" altLang="en-US" sz="1100" dirty="0">
                <a:solidFill>
                  <a:schemeClr val="tx2">
                    <a:lumMod val="90000"/>
                    <a:lumOff val="10000"/>
                  </a:schemeClr>
                </a:solidFill>
              </a:rPr>
              <a:t> </a:t>
            </a:r>
            <a:r>
              <a:rPr lang="en-US" sz="1100" dirty="0">
                <a:solidFill>
                  <a:schemeClr val="tx2">
                    <a:lumMod val="90000"/>
                    <a:lumOff val="10000"/>
                  </a:schemeClr>
                </a:solidFill>
              </a:rPr>
              <a:t>How do the different sampling techniques</a:t>
            </a:r>
            <a:r>
              <a:rPr lang="zh-CN" altLang="en-US" sz="1100" dirty="0">
                <a:solidFill>
                  <a:schemeClr val="tx2">
                    <a:lumMod val="90000"/>
                    <a:lumOff val="10000"/>
                  </a:schemeClr>
                </a:solidFill>
              </a:rPr>
              <a:t> </a:t>
            </a:r>
            <a:r>
              <a:rPr lang="en-US" altLang="zh-CN" sz="1100" dirty="0">
                <a:solidFill>
                  <a:schemeClr val="tx2">
                    <a:lumMod val="90000"/>
                    <a:lumOff val="10000"/>
                  </a:schemeClr>
                </a:solidFill>
              </a:rPr>
              <a:t>and</a:t>
            </a:r>
            <a:r>
              <a:rPr lang="en-US" sz="1100" dirty="0">
                <a:solidFill>
                  <a:schemeClr val="tx2">
                    <a:lumMod val="90000"/>
                    <a:lumOff val="10000"/>
                  </a:schemeClr>
                </a:solidFill>
              </a:rPr>
              <a:t> feature selection methods affect the prediction of the response variable?</a:t>
            </a:r>
            <a:r>
              <a:rPr lang="zh-CN" altLang="en-US" sz="1100" dirty="0">
                <a:solidFill>
                  <a:schemeClr val="tx2">
                    <a:lumMod val="90000"/>
                    <a:lumOff val="10000"/>
                  </a:schemeClr>
                </a:solidFill>
              </a:rPr>
              <a:t> </a:t>
            </a:r>
            <a:r>
              <a:rPr lang="en-US" altLang="zh-CN" sz="1100" dirty="0">
                <a:solidFill>
                  <a:schemeClr val="tx2">
                    <a:lumMod val="90000"/>
                    <a:lumOff val="10000"/>
                  </a:schemeClr>
                </a:solidFill>
              </a:rPr>
              <a:t>----</a:t>
            </a:r>
            <a:r>
              <a:rPr lang="zh-CN" altLang="en-US" sz="1100" dirty="0">
                <a:solidFill>
                  <a:schemeClr val="tx2">
                    <a:lumMod val="90000"/>
                    <a:lumOff val="10000"/>
                  </a:schemeClr>
                </a:solidFill>
              </a:rPr>
              <a:t> </a:t>
            </a:r>
            <a:r>
              <a:rPr lang="en-US" sz="1100" dirty="0">
                <a:solidFill>
                  <a:schemeClr val="tx2">
                    <a:lumMod val="90000"/>
                    <a:lumOff val="10000"/>
                  </a:schemeClr>
                </a:solidFill>
                <a:cs typeface="Al Bayan Plain" pitchFamily="2" charset="-78"/>
              </a:rPr>
              <a:t>A proper sampling technique or feature selection method may give us better models.</a:t>
            </a:r>
            <a:endParaRPr lang="en-US" sz="1100" dirty="0">
              <a:solidFill>
                <a:schemeClr val="tx2">
                  <a:lumMod val="90000"/>
                  <a:lumOff val="10000"/>
                </a:schemeClr>
              </a:solidFill>
              <a:cs typeface="Al Bayan Plain" pitchFamily="2" charset="-78"/>
            </a:endParaRPr>
          </a:p>
          <a:p>
            <a:pPr>
              <a:lnSpc>
                <a:spcPct val="110000"/>
              </a:lnSpc>
            </a:pPr>
            <a:r>
              <a:rPr lang="en-US" altLang="zh-CN" sz="1100" dirty="0">
                <a:solidFill>
                  <a:schemeClr val="tx2">
                    <a:lumMod val="90000"/>
                    <a:lumOff val="10000"/>
                  </a:schemeClr>
                </a:solidFill>
                <a:cs typeface="Al Bayan Plain" pitchFamily="2" charset="-78"/>
              </a:rPr>
              <a:t>5.</a:t>
            </a:r>
            <a:r>
              <a:rPr lang="zh-CN" altLang="en-US" sz="1100" dirty="0">
                <a:solidFill>
                  <a:schemeClr val="tx2">
                    <a:lumMod val="90000"/>
                    <a:lumOff val="10000"/>
                  </a:schemeClr>
                </a:solidFill>
                <a:cs typeface="Al Bayan Plain" pitchFamily="2" charset="-78"/>
              </a:rPr>
              <a:t> </a:t>
            </a:r>
            <a:r>
              <a:rPr lang="en-US" sz="1100" dirty="0">
                <a:solidFill>
                  <a:schemeClr val="tx2">
                    <a:lumMod val="90000"/>
                    <a:lumOff val="10000"/>
                  </a:schemeClr>
                </a:solidFill>
              </a:rPr>
              <a:t>How does the prediction performance change for more complex analytical models? </a:t>
            </a:r>
            <a:r>
              <a:rPr lang="zh-CN" altLang="en-US" sz="1100" dirty="0">
                <a:solidFill>
                  <a:schemeClr val="tx2">
                    <a:lumMod val="90000"/>
                    <a:lumOff val="10000"/>
                  </a:schemeClr>
                </a:solidFill>
              </a:rPr>
              <a:t> </a:t>
            </a:r>
            <a:r>
              <a:rPr lang="en-US" altLang="zh-CN" sz="1100" dirty="0">
                <a:solidFill>
                  <a:schemeClr val="tx2">
                    <a:lumMod val="90000"/>
                    <a:lumOff val="10000"/>
                  </a:schemeClr>
                </a:solidFill>
              </a:rPr>
              <a:t>----</a:t>
            </a:r>
            <a:r>
              <a:rPr lang="zh-CN" altLang="en-US" sz="1100" dirty="0">
                <a:solidFill>
                  <a:schemeClr val="tx2">
                    <a:lumMod val="90000"/>
                    <a:lumOff val="10000"/>
                  </a:schemeClr>
                </a:solidFill>
              </a:rPr>
              <a:t> </a:t>
            </a:r>
            <a:r>
              <a:rPr lang="en-US" altLang="zh-CN" sz="1100" dirty="0">
                <a:solidFill>
                  <a:schemeClr val="tx2">
                    <a:lumMod val="90000"/>
                    <a:lumOff val="10000"/>
                  </a:schemeClr>
                </a:solidFill>
                <a:cs typeface="Al Bayan Plain" pitchFamily="2" charset="-78"/>
              </a:rPr>
              <a:t>M</a:t>
            </a:r>
            <a:r>
              <a:rPr lang="en-US" sz="1100" dirty="0">
                <a:solidFill>
                  <a:schemeClr val="tx2">
                    <a:lumMod val="90000"/>
                    <a:lumOff val="10000"/>
                  </a:schemeClr>
                </a:solidFill>
                <a:cs typeface="Al Bayan Plain" pitchFamily="2" charset="-78"/>
              </a:rPr>
              <a:t>ore complex analytical models don’t mean that the performance would be better</a:t>
            </a:r>
            <a:r>
              <a:rPr lang="en-US" altLang="zh-CN" sz="1100" dirty="0">
                <a:solidFill>
                  <a:schemeClr val="tx2">
                    <a:lumMod val="90000"/>
                    <a:lumOff val="10000"/>
                  </a:schemeClr>
                </a:solidFill>
                <a:cs typeface="Al Bayan Plain" pitchFamily="2" charset="-78"/>
              </a:rPr>
              <a:t>.</a:t>
            </a:r>
            <a:endParaRPr lang="en-US" altLang="zh-CN" sz="1100" dirty="0">
              <a:solidFill>
                <a:schemeClr val="tx2">
                  <a:lumMod val="90000"/>
                  <a:lumOff val="10000"/>
                </a:schemeClr>
              </a:solidFill>
              <a:cs typeface="Al Bayan Plain" pitchFamily="2" charset="-78"/>
            </a:endParaRPr>
          </a:p>
          <a:p>
            <a:r>
              <a:rPr lang="en-US" altLang="zh-CN" sz="1100" dirty="0">
                <a:solidFill>
                  <a:schemeClr val="tx2">
                    <a:lumMod val="90000"/>
                    <a:lumOff val="10000"/>
                  </a:schemeClr>
                </a:solidFill>
                <a:cs typeface="Al Bayan Plain" pitchFamily="2" charset="-78"/>
              </a:rPr>
              <a:t>6.</a:t>
            </a:r>
            <a:r>
              <a:rPr lang="zh-CN" altLang="en-US" sz="1100" dirty="0">
                <a:solidFill>
                  <a:schemeClr val="tx2">
                    <a:lumMod val="90000"/>
                    <a:lumOff val="10000"/>
                  </a:schemeClr>
                </a:solidFill>
                <a:cs typeface="Al Bayan Plain" pitchFamily="2" charset="-78"/>
              </a:rPr>
              <a:t> </a:t>
            </a:r>
            <a:r>
              <a:rPr lang="en-US" altLang="zh-CN" sz="1100" dirty="0">
                <a:solidFill>
                  <a:schemeClr val="tx2">
                    <a:lumMod val="90000"/>
                    <a:lumOff val="10000"/>
                  </a:schemeClr>
                </a:solidFill>
                <a:cs typeface="Al Bayan Plain" pitchFamily="2" charset="-78"/>
              </a:rPr>
              <a:t>H</a:t>
            </a:r>
            <a:r>
              <a:rPr lang="en-US" sz="1100" dirty="0">
                <a:solidFill>
                  <a:schemeClr val="tx2">
                    <a:lumMod val="90000"/>
                    <a:lumOff val="10000"/>
                  </a:schemeClr>
                </a:solidFill>
              </a:rPr>
              <a:t>ow do you apply the data analysis that you have into practice in order to make data-driven decisions for the business you are studying? </a:t>
            </a:r>
            <a:r>
              <a:rPr lang="en-US" altLang="zh-CN" sz="1100" dirty="0">
                <a:solidFill>
                  <a:schemeClr val="tx2">
                    <a:lumMod val="90000"/>
                    <a:lumOff val="10000"/>
                  </a:schemeClr>
                </a:solidFill>
              </a:rPr>
              <a:t>----</a:t>
            </a:r>
            <a:r>
              <a:rPr lang="zh-CN" altLang="en-US" sz="1100" dirty="0">
                <a:solidFill>
                  <a:schemeClr val="tx2">
                    <a:lumMod val="90000"/>
                    <a:lumOff val="10000"/>
                  </a:schemeClr>
                </a:solidFill>
              </a:rPr>
              <a:t> </a:t>
            </a:r>
            <a:r>
              <a:rPr lang="en-US" altLang="zh-CN" sz="1100" dirty="0">
                <a:solidFill>
                  <a:schemeClr val="tx2">
                    <a:lumMod val="90000"/>
                    <a:lumOff val="10000"/>
                  </a:schemeClr>
                </a:solidFill>
                <a:cs typeface="Al Bayan Plain" pitchFamily="2" charset="-78"/>
              </a:rPr>
              <a:t>T</a:t>
            </a:r>
            <a:r>
              <a:rPr lang="en-US" sz="1100" dirty="0">
                <a:solidFill>
                  <a:schemeClr val="tx2">
                    <a:lumMod val="90000"/>
                    <a:lumOff val="10000"/>
                  </a:schemeClr>
                </a:solidFill>
                <a:cs typeface="Al Bayan Plain" pitchFamily="2" charset="-78"/>
              </a:rPr>
              <a:t>he healthcare center could focus on those factors and have them into practice</a:t>
            </a:r>
            <a:r>
              <a:rPr lang="en-US" altLang="zh-CN" sz="1100" dirty="0">
                <a:solidFill>
                  <a:schemeClr val="tx2">
                    <a:lumMod val="90000"/>
                    <a:lumOff val="10000"/>
                  </a:schemeClr>
                </a:solidFill>
                <a:cs typeface="Al Bayan Plain" pitchFamily="2" charset="-78"/>
              </a:rPr>
              <a:t>.</a:t>
            </a:r>
            <a:endParaRPr lang="en-US" sz="1100" dirty="0">
              <a:solidFill>
                <a:schemeClr val="tx2">
                  <a:lumMod val="90000"/>
                  <a:lumOff val="10000"/>
                </a:schemeClr>
              </a:solidFill>
            </a:endParaRPr>
          </a:p>
        </p:txBody>
      </p:sp>
      <p:pic>
        <p:nvPicPr>
          <p:cNvPr id="7" name="Picture 6" descr="Table&#10;&#10;Description automatically generated"/>
          <p:cNvPicPr>
            <a:picLocks noChangeAspect="1"/>
          </p:cNvPicPr>
          <p:nvPr/>
        </p:nvPicPr>
        <p:blipFill>
          <a:blip r:embed="rId1"/>
          <a:stretch>
            <a:fillRect/>
          </a:stretch>
        </p:blipFill>
        <p:spPr>
          <a:xfrm>
            <a:off x="7315200" y="942504"/>
            <a:ext cx="4076700" cy="2150459"/>
          </a:xfrm>
          <a:prstGeom prst="rect">
            <a:avLst/>
          </a:prstGeom>
        </p:spPr>
      </p:pic>
      <p:cxnSp>
        <p:nvCxnSpPr>
          <p:cNvPr id="16" name="Straight Connector 15"/>
          <p:cNvCxnSpPr>
            <a:cxnSpLocks noGrp="1" noRot="1" noChangeAspect="1" noMove="1" noResize="1" noEditPoints="1" noAdjustHandles="1" noChangeArrowheads="1" noChangeShapeType="1"/>
          </p:cNvCxnSpPr>
          <p:nvPr/>
        </p:nvCxnSpPr>
        <p:spPr>
          <a:xfrm>
            <a:off x="800100" y="6138546"/>
            <a:ext cx="5715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Table&#10;&#10;Description automatically generated with medium confidence"/>
          <p:cNvPicPr>
            <a:picLocks noChangeAspect="1"/>
          </p:cNvPicPr>
          <p:nvPr/>
        </p:nvPicPr>
        <p:blipFill>
          <a:blip r:embed="rId2"/>
          <a:stretch>
            <a:fillRect/>
          </a:stretch>
        </p:blipFill>
        <p:spPr>
          <a:xfrm>
            <a:off x="7315200" y="3800487"/>
            <a:ext cx="4076700" cy="214026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604846" y="860615"/>
            <a:ext cx="5922279" cy="1272986"/>
          </a:xfrm>
        </p:spPr>
        <p:txBody>
          <a:bodyPr vert="horz" lIns="91440" tIns="45720" rIns="91440" bIns="45720" rtlCol="0" anchor="t">
            <a:normAutofit/>
          </a:bodyPr>
          <a:lstStyle/>
          <a:p>
            <a:pPr>
              <a:lnSpc>
                <a:spcPct val="90000"/>
              </a:lnSpc>
            </a:pPr>
            <a:r>
              <a:rPr lang="en-US" kern="1200" cap="all" spc="30" baseline="0" dirty="0">
                <a:solidFill>
                  <a:schemeClr val="tx1"/>
                </a:solidFill>
                <a:latin typeface="+mj-lt"/>
                <a:ea typeface="+mj-ea"/>
                <a:cs typeface="+mj-cs"/>
              </a:rPr>
              <a:t>Discussion &amp; conclusions</a:t>
            </a:r>
            <a:endParaRPr lang="en-US" kern="1200" cap="all" spc="30" baseline="0" dirty="0">
              <a:solidFill>
                <a:schemeClr val="tx1"/>
              </a:solidFill>
              <a:latin typeface="+mj-lt"/>
              <a:ea typeface="+mj-ea"/>
              <a:cs typeface="+mj-cs"/>
            </a:endParaRPr>
          </a:p>
        </p:txBody>
      </p:sp>
      <p:pic>
        <p:nvPicPr>
          <p:cNvPr id="24" name="Picture 23" descr="Yellow question mark"/>
          <p:cNvPicPr>
            <a:picLocks noChangeAspect="1"/>
          </p:cNvPicPr>
          <p:nvPr/>
        </p:nvPicPr>
        <p:blipFill rotWithShape="1">
          <a:blip r:embed="rId1"/>
          <a:srcRect l="44433" r="13012" b="1"/>
          <a:stretch>
            <a:fillRect/>
          </a:stretch>
        </p:blipFill>
        <p:spPr>
          <a:xfrm>
            <a:off x="20" y="-17929"/>
            <a:ext cx="4876780" cy="6875929"/>
          </a:xfrm>
          <a:prstGeom prst="rect">
            <a:avLst/>
          </a:prstGeom>
        </p:spPr>
      </p:pic>
      <p:cxnSp>
        <p:nvCxnSpPr>
          <p:cNvPr id="68" name="Straight Connector 67"/>
          <p:cNvCxnSpPr>
            <a:cxnSpLocks noGrp="1" noRot="1" noChangeAspect="1" noMove="1" noResize="1" noEditPoints="1" noAdjustHandles="1" noChangeArrowheads="1" noChangeShapeType="1"/>
          </p:cNvCxnSpPr>
          <p:nvPr/>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566943" y="2133600"/>
            <a:ext cx="6005933" cy="3774464"/>
          </a:xfrm>
          <a:prstGeom prst="rect">
            <a:avLst/>
          </a:prstGeom>
        </p:spPr>
        <p:txBody>
          <a:bodyPr vert="horz" lIns="91440" tIns="45720" rIns="91440" bIns="45720" rtlCol="0">
            <a:normAutofit/>
          </a:bodyPr>
          <a:lstStyle/>
          <a:p>
            <a:pPr marL="285750" indent="-228600">
              <a:lnSpc>
                <a:spcPct val="120000"/>
              </a:lnSpc>
              <a:spcAft>
                <a:spcPts val="600"/>
              </a:spcAft>
              <a:buFont typeface="Arial" panose="020B0604020202090204" pitchFamily="34" charset="0"/>
              <a:buChar char="•"/>
            </a:pPr>
            <a:r>
              <a:rPr lang="en-US" altLang="zh-CN" dirty="0"/>
              <a:t>Best</a:t>
            </a:r>
            <a:r>
              <a:rPr lang="zh-CN" altLang="en-US" dirty="0"/>
              <a:t> </a:t>
            </a:r>
            <a:r>
              <a:rPr lang="en-US" altLang="zh-CN" dirty="0"/>
              <a:t>model:</a:t>
            </a:r>
            <a:r>
              <a:rPr lang="zh-CN" altLang="en-US" dirty="0"/>
              <a:t> </a:t>
            </a:r>
            <a:r>
              <a:rPr lang="en-US" altLang="zh-CN" dirty="0"/>
              <a:t>t</a:t>
            </a:r>
            <a:r>
              <a:rPr lang="en-US" dirty="0"/>
              <a:t>he 7th model(logistic regression model with BLSMOTE resampling method and </a:t>
            </a:r>
            <a:r>
              <a:rPr lang="en-US" dirty="0" err="1"/>
              <a:t>Rpart</a:t>
            </a:r>
            <a:r>
              <a:rPr lang="en-US" dirty="0"/>
              <a:t> feature selection)</a:t>
            </a:r>
            <a:endParaRPr lang="en-US" dirty="0"/>
          </a:p>
          <a:p>
            <a:pPr marL="285750" indent="-228600">
              <a:lnSpc>
                <a:spcPct val="120000"/>
              </a:lnSpc>
              <a:spcAft>
                <a:spcPts val="600"/>
              </a:spcAft>
              <a:buFont typeface="Arial" panose="020B0604020202090204" pitchFamily="34" charset="0"/>
              <a:buChar char="•"/>
            </a:pPr>
            <a:r>
              <a:rPr lang="en-US" altLang="zh-CN" dirty="0"/>
              <a:t>Best</a:t>
            </a:r>
            <a:r>
              <a:rPr lang="zh-CN" altLang="en-US" dirty="0"/>
              <a:t> </a:t>
            </a:r>
            <a:r>
              <a:rPr lang="en-US" altLang="zh-CN" dirty="0"/>
              <a:t>set</a:t>
            </a:r>
            <a:r>
              <a:rPr lang="zh-CN" altLang="en-US" dirty="0"/>
              <a:t> </a:t>
            </a:r>
            <a:r>
              <a:rPr lang="en-US" altLang="zh-CN" dirty="0"/>
              <a:t>of</a:t>
            </a:r>
            <a:r>
              <a:rPr lang="zh-CN" altLang="en-US" dirty="0"/>
              <a:t> </a:t>
            </a:r>
            <a:r>
              <a:rPr lang="en-US" altLang="zh-CN" dirty="0"/>
              <a:t>features:</a:t>
            </a:r>
            <a:r>
              <a:rPr lang="zh-CN" altLang="en-US" dirty="0"/>
              <a:t> </a:t>
            </a:r>
            <a:r>
              <a:rPr lang="en-US" dirty="0"/>
              <a:t>prior no show, waiting time, time between appointment, age, Month, SMS received</a:t>
            </a:r>
            <a:endParaRPr lang="en-US" altLang="zh-CN" dirty="0"/>
          </a:p>
          <a:p>
            <a:pPr marL="285750" indent="-228600">
              <a:lnSpc>
                <a:spcPct val="120000"/>
              </a:lnSpc>
              <a:spcAft>
                <a:spcPts val="600"/>
              </a:spcAft>
              <a:buFont typeface="Arial" panose="020B0604020202090204" pitchFamily="34" charset="0"/>
              <a:buChar char="•"/>
            </a:pPr>
            <a:r>
              <a:rPr lang="en-US" altLang="zh-CN" dirty="0"/>
              <a:t>R</a:t>
            </a:r>
            <a:r>
              <a:rPr lang="en-US" dirty="0"/>
              <a:t>educe the time of patients waiting for the appointment and improve the efficiency</a:t>
            </a:r>
            <a:endParaRPr lang="en-US" dirty="0"/>
          </a:p>
          <a:p>
            <a:pPr marL="285750" indent="-228600">
              <a:lnSpc>
                <a:spcPct val="120000"/>
              </a:lnSpc>
              <a:spcAft>
                <a:spcPts val="600"/>
              </a:spcAft>
              <a:buFont typeface="Arial" panose="020B0604020202090204" pitchFamily="34" charset="0"/>
              <a:buChar char="•"/>
            </a:pPr>
            <a:r>
              <a:rPr lang="en-US" altLang="zh-CN" dirty="0"/>
              <a:t>R</a:t>
            </a:r>
            <a:r>
              <a:rPr lang="en-US" dirty="0"/>
              <a:t>eminder messages or calls before appointments</a:t>
            </a:r>
            <a:endParaRPr lang="en-US" dirty="0"/>
          </a:p>
          <a:p>
            <a:pPr indent="-228600">
              <a:lnSpc>
                <a:spcPct val="120000"/>
              </a:lnSpc>
              <a:spcAft>
                <a:spcPts val="600"/>
              </a:spcAft>
              <a:buFont typeface="Arial" panose="020B0604020202090204" pitchFamily="34" charset="0"/>
              <a:buChar char="•"/>
            </a:pPr>
            <a:endParaRPr lang="en-US" dirty="0"/>
          </a:p>
        </p:txBody>
      </p:sp>
      <p:cxnSp>
        <p:nvCxnSpPr>
          <p:cNvPr id="70" name="Straight Connector 69"/>
          <p:cNvCxnSpPr>
            <a:cxnSpLocks noGrp="1" noRot="1" noChangeAspect="1" noMove="1" noResize="1" noEditPoints="1" noAdjustHandles="1" noChangeArrowheads="1" noChangeShapeType="1"/>
          </p:cNvCxnSpPr>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References</a:t>
            </a:r>
            <a:br>
              <a:rPr lang="en-US" dirty="0"/>
            </a:br>
            <a:endParaRPr lang="en-US" dirty="0"/>
          </a:p>
        </p:txBody>
      </p:sp>
      <p:sp>
        <p:nvSpPr>
          <p:cNvPr id="3" name="Content Placeholder 2"/>
          <p:cNvSpPr>
            <a:spLocks noGrp="1"/>
          </p:cNvSpPr>
          <p:nvPr>
            <p:ph idx="1"/>
          </p:nvPr>
        </p:nvSpPr>
        <p:spPr>
          <a:xfrm>
            <a:off x="700635" y="1782763"/>
            <a:ext cx="10691265" cy="3636088"/>
          </a:xfrm>
        </p:spPr>
        <p:txBody>
          <a:bodyPr>
            <a:normAutofit fontScale="92500" lnSpcReduction="10000"/>
          </a:bodyPr>
          <a:lstStyle/>
          <a:p>
            <a:pPr marL="0" indent="0">
              <a:buNone/>
            </a:pPr>
            <a:endParaRPr lang="en-US" dirty="0"/>
          </a:p>
          <a:p>
            <a:r>
              <a:rPr lang="en-US" dirty="0"/>
              <a:t>Qureshi, Z., Maqbool, A., Mirza, A., Iqbal, M. Z., Afzal, F., </a:t>
            </a:r>
            <a:r>
              <a:rPr lang="en-US" dirty="0" err="1"/>
              <a:t>Kanubala</a:t>
            </a:r>
            <a:r>
              <a:rPr lang="en-US" dirty="0"/>
              <a:t>, D. D., Rana, T., Umair, M. Y., Wakeel, A., &amp; Shah, S. K. (2021). Efficient prediction of missed clinical appointment using machine learning. </a:t>
            </a:r>
            <a:r>
              <a:rPr lang="en-US" i="1" dirty="0"/>
              <a:t>Computational and Mathematical Methods in Medicine</a:t>
            </a:r>
            <a:r>
              <a:rPr lang="en-US" dirty="0"/>
              <a:t>, </a:t>
            </a:r>
            <a:r>
              <a:rPr lang="en-US" i="1" dirty="0"/>
              <a:t>2021</a:t>
            </a:r>
            <a:r>
              <a:rPr lang="en-US" dirty="0"/>
              <a:t>, 1–10. https://</a:t>
            </a:r>
            <a:r>
              <a:rPr lang="en-US" dirty="0" err="1"/>
              <a:t>doi.org</a:t>
            </a:r>
            <a:r>
              <a:rPr lang="en-US" dirty="0"/>
              <a:t>/10.1155/2021/2376391</a:t>
            </a:r>
            <a:endParaRPr lang="en-US" dirty="0"/>
          </a:p>
          <a:p>
            <a:r>
              <a:rPr lang="en-US" dirty="0"/>
              <a:t>Batool, T., </a:t>
            </a:r>
            <a:r>
              <a:rPr lang="en-US" dirty="0" err="1"/>
              <a:t>Abuelnoor</a:t>
            </a:r>
            <a:r>
              <a:rPr lang="en-US" dirty="0"/>
              <a:t>, M., </a:t>
            </a:r>
            <a:r>
              <a:rPr lang="en-US" dirty="0" err="1"/>
              <a:t>Boutari</a:t>
            </a:r>
            <a:r>
              <a:rPr lang="en-US" dirty="0"/>
              <a:t>, O. E., </a:t>
            </a:r>
            <a:r>
              <a:rPr lang="en-US" dirty="0" err="1"/>
              <a:t>Aloul</a:t>
            </a:r>
            <a:r>
              <a:rPr lang="en-US" dirty="0"/>
              <a:t>, F., &amp; </a:t>
            </a:r>
            <a:r>
              <a:rPr lang="en-US" dirty="0" err="1"/>
              <a:t>Sagahyroon</a:t>
            </a:r>
            <a:r>
              <a:rPr lang="en-US" dirty="0"/>
              <a:t>, A. (2020). </a:t>
            </a:r>
            <a:r>
              <a:rPr lang="en-US" i="1" dirty="0"/>
              <a:t>Hub: Predicting hospital no-shows using machine learning. 2020 IEEE International Conference on Internet of Things and Intelligence System (</a:t>
            </a:r>
            <a:r>
              <a:rPr lang="en-US" i="1" dirty="0" err="1"/>
              <a:t>iotais</a:t>
            </a:r>
            <a:r>
              <a:rPr lang="en-US" i="1" dirty="0"/>
              <a:t>): 10.1109/iotais50849.2021.9359692</a:t>
            </a:r>
            <a:r>
              <a:rPr lang="en-US" dirty="0"/>
              <a:t>. Sci. Retrieved April 2, 2022, from https://sci-</a:t>
            </a:r>
            <a:r>
              <a:rPr lang="en-US" dirty="0" err="1"/>
              <a:t>hub.hkvisa.net</a:t>
            </a:r>
            <a:r>
              <a:rPr lang="en-US" dirty="0"/>
              <a:t>/10.1109/iotais50849.2021.9359692 </a:t>
            </a:r>
            <a:br>
              <a:rPr lang="en-US" dirty="0"/>
            </a:b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4" name="Straight Connector 43"/>
          <p:cNvCxnSpPr>
            <a:cxnSpLocks noGrp="1" noRot="1" noChangeAspect="1" noMove="1" noResize="1" noEditPoints="1" noAdjustHandles="1" noChangeArrowheads="1" noChangeShapeType="1"/>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cxnSpLocks noGrp="1" noRot="1" noChangeAspect="1" noMove="1" noResize="1" noEditPoints="1" noAdjustHandles="1" noChangeArrowheads="1" noChangeShapeType="1"/>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8" name="Rectangle 47"/>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847022" y="723900"/>
            <a:ext cx="8497955" cy="3386531"/>
          </a:xfrm>
        </p:spPr>
        <p:txBody>
          <a:bodyPr vert="horz" lIns="91440" tIns="45720" rIns="91440" bIns="45720" rtlCol="0" anchor="b">
            <a:normAutofit/>
          </a:bodyPr>
          <a:lstStyle/>
          <a:p>
            <a:pPr algn="ctr"/>
            <a:r>
              <a:rPr lang="en-US" sz="5400" dirty="0"/>
              <a:t>Thanks for</a:t>
            </a:r>
            <a:r>
              <a:rPr lang="zh-CN" altLang="en-US" sz="5400" dirty="0"/>
              <a:t> </a:t>
            </a:r>
            <a:r>
              <a:rPr lang="en-US" altLang="zh-CN" sz="5400" dirty="0"/>
              <a:t>Listening</a:t>
            </a:r>
            <a:endParaRPr lang="en-US" sz="5400" dirty="0"/>
          </a:p>
        </p:txBody>
      </p:sp>
      <p:cxnSp>
        <p:nvCxnSpPr>
          <p:cNvPr id="50" name="Straight Connector 49"/>
          <p:cNvCxnSpPr>
            <a:cxnSpLocks noGrp="1" noRot="1" noChangeAspect="1" noMove="1" noResize="1" noEditPoints="1" noAdjustHandles="1" noChangeArrowheads="1" noChangeShapeType="1"/>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a:cxnSpLocks noGrp="1" noRot="1" noChangeAspect="1" noMove="1" noResize="1" noEditPoints="1" noAdjustHandles="1" noChangeArrowheads="1" noChangeShapeType="1"/>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95324" y="897752"/>
            <a:ext cx="3601757" cy="1955927"/>
          </a:xfrm>
        </p:spPr>
        <p:txBody>
          <a:bodyPr>
            <a:normAutofit/>
          </a:bodyPr>
          <a:lstStyle/>
          <a:p>
            <a:r>
              <a:rPr lang="en-US" dirty="0"/>
              <a:t>agenda</a:t>
            </a:r>
            <a:endParaRPr lang="en-US" dirty="0"/>
          </a:p>
        </p:txBody>
      </p:sp>
      <p:cxnSp>
        <p:nvCxnSpPr>
          <p:cNvPr id="11" name="Straight Connector 10"/>
          <p:cNvCxnSpPr>
            <a:cxnSpLocks noGrp="1" noRot="1" noChangeAspect="1" noMove="1" noResize="1" noEditPoints="1" noAdjustHandles="1" noChangeArrowheads="1" noChangeShapeType="1"/>
          </p:cNvCxnSpPr>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683373" y="2853679"/>
            <a:ext cx="3613708" cy="3391733"/>
          </a:xfrm>
        </p:spPr>
        <p:txBody>
          <a:bodyPr>
            <a:normAutofit/>
          </a:bodyPr>
          <a:lstStyle/>
          <a:p>
            <a:r>
              <a:rPr lang="en-US" dirty="0"/>
              <a:t>Introduction</a:t>
            </a:r>
            <a:endParaRPr lang="en-US" dirty="0"/>
          </a:p>
          <a:p>
            <a:r>
              <a:rPr lang="en-US" altLang="zh-CN" dirty="0"/>
              <a:t>M</a:t>
            </a:r>
            <a:r>
              <a:rPr lang="en-US" dirty="0"/>
              <a:t>ethod</a:t>
            </a:r>
            <a:r>
              <a:rPr lang="en-US" altLang="zh-CN" dirty="0"/>
              <a:t>s</a:t>
            </a:r>
            <a:endParaRPr lang="en-US" dirty="0"/>
          </a:p>
          <a:p>
            <a:r>
              <a:rPr lang="en-US" dirty="0"/>
              <a:t>Results</a:t>
            </a:r>
            <a:endParaRPr lang="en-US" dirty="0"/>
          </a:p>
          <a:p>
            <a:r>
              <a:rPr lang="en-US" dirty="0"/>
              <a:t>Discussion</a:t>
            </a:r>
            <a:r>
              <a:rPr lang="zh-CN" altLang="en-US" dirty="0"/>
              <a:t> </a:t>
            </a:r>
            <a:r>
              <a:rPr lang="en-US" altLang="zh-CN" dirty="0"/>
              <a:t>&amp;</a:t>
            </a:r>
            <a:r>
              <a:rPr lang="zh-CN" altLang="en-US" dirty="0"/>
              <a:t> </a:t>
            </a:r>
            <a:r>
              <a:rPr lang="en-US" altLang="zh-CN" dirty="0"/>
              <a:t>C</a:t>
            </a:r>
            <a:r>
              <a:rPr lang="en-US" dirty="0"/>
              <a:t>onclusions</a:t>
            </a:r>
            <a:endParaRPr lang="en-US" dirty="0"/>
          </a:p>
        </p:txBody>
      </p:sp>
      <p:pic>
        <p:nvPicPr>
          <p:cNvPr id="5" name="Picture 4" descr="Person writing on a notepad"/>
          <p:cNvPicPr>
            <a:picLocks noChangeAspect="1"/>
          </p:cNvPicPr>
          <p:nvPr/>
        </p:nvPicPr>
        <p:blipFill rotWithShape="1">
          <a:blip r:embed="rId1"/>
          <a:srcRect l="11426" r="4041"/>
          <a:stretch>
            <a:fillRect/>
          </a:stretch>
        </p:blipFill>
        <p:spPr>
          <a:xfrm>
            <a:off x="4876800" y="10"/>
            <a:ext cx="7315200" cy="68579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04846" y="860615"/>
            <a:ext cx="5922279" cy="1272986"/>
          </a:xfrm>
        </p:spPr>
        <p:txBody>
          <a:bodyPr>
            <a:normAutofit/>
          </a:bodyPr>
          <a:lstStyle/>
          <a:p>
            <a:r>
              <a:rPr lang="en-US" dirty="0"/>
              <a:t>introduction</a:t>
            </a:r>
            <a:endParaRPr lang="en-US" dirty="0"/>
          </a:p>
        </p:txBody>
      </p:sp>
      <p:pic>
        <p:nvPicPr>
          <p:cNvPr id="22" name="Picture 4" descr="Yellow and blue symbols"/>
          <p:cNvPicPr>
            <a:picLocks noChangeAspect="1"/>
          </p:cNvPicPr>
          <p:nvPr/>
        </p:nvPicPr>
        <p:blipFill rotWithShape="1">
          <a:blip r:embed="rId1"/>
          <a:srcRect l="20314" r="25427" b="-2"/>
          <a:stretch>
            <a:fillRect/>
          </a:stretch>
        </p:blipFill>
        <p:spPr>
          <a:xfrm>
            <a:off x="20" y="-17929"/>
            <a:ext cx="4876780" cy="6875929"/>
          </a:xfrm>
          <a:prstGeom prst="rect">
            <a:avLst/>
          </a:prstGeom>
        </p:spPr>
      </p:pic>
      <p:cxnSp>
        <p:nvCxnSpPr>
          <p:cNvPr id="23" name="Straight Connector 10"/>
          <p:cNvCxnSpPr>
            <a:cxnSpLocks noGrp="1" noRot="1" noChangeAspect="1" noMove="1" noResize="1" noEditPoints="1" noAdjustHandles="1" noChangeArrowheads="1" noChangeShapeType="1"/>
          </p:cNvCxnSpPr>
          <p:nvPr/>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8" name="Content Placeholder 2"/>
          <p:cNvGraphicFramePr>
            <a:graphicFrameLocks noGrp="1"/>
          </p:cNvGraphicFramePr>
          <p:nvPr>
            <p:ph idx="1"/>
          </p:nvPr>
        </p:nvGraphicFramePr>
        <p:xfrm>
          <a:off x="5566943" y="2133600"/>
          <a:ext cx="6005933" cy="37744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13" name="Straight Connector 12"/>
          <p:cNvCxnSpPr>
            <a:cxnSpLocks noGrp="1" noRot="1" noChangeAspect="1" noMove="1" noResize="1" noEditPoints="1" noAdjustHandles="1" noChangeArrowheads="1" noChangeShapeType="1"/>
          </p:cNvCxnSpPr>
          <p:nvPr/>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95325" y="897753"/>
            <a:ext cx="3635046" cy="1575391"/>
          </a:xfrm>
        </p:spPr>
        <p:txBody>
          <a:bodyPr>
            <a:normAutofit/>
          </a:bodyPr>
          <a:lstStyle/>
          <a:p>
            <a:r>
              <a:rPr lang="en-US" altLang="zh-CN" dirty="0"/>
              <a:t>Problem</a:t>
            </a:r>
            <a:r>
              <a:rPr lang="zh-CN" altLang="en-US" dirty="0"/>
              <a:t> </a:t>
            </a:r>
            <a:r>
              <a:rPr lang="en-US" dirty="0"/>
              <a:t>description</a:t>
            </a:r>
            <a:endParaRPr lang="en-US" dirty="0"/>
          </a:p>
        </p:txBody>
      </p:sp>
      <p:cxnSp>
        <p:nvCxnSpPr>
          <p:cNvPr id="11" name="Straight Connector 10"/>
          <p:cNvCxnSpPr>
            <a:cxnSpLocks noGrp="1" noRot="1" noChangeAspect="1" noMove="1" noResize="1" noEditPoints="1" noAdjustHandles="1" noChangeArrowheads="1" noChangeShapeType="1"/>
          </p:cNvCxnSpPr>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644566" y="2286635"/>
            <a:ext cx="3587668" cy="4196444"/>
          </a:xfrm>
        </p:spPr>
        <p:txBody>
          <a:bodyPr>
            <a:normAutofit/>
          </a:bodyPr>
          <a:lstStyle/>
          <a:p>
            <a:pPr marL="0" indent="0">
              <a:buNone/>
            </a:pPr>
            <a:r>
              <a:rPr lang="en-US" dirty="0"/>
              <a:t>In the medical industry, hospitals from around the area are negatively affected by no-show appointments. No-show appointments have been a serious problem that occupies medical resources and wastes a large amount of money and time(Qureshi et al., 2021)</a:t>
            </a:r>
            <a:r>
              <a:rPr lang="en-US" altLang="zh-CN" dirty="0"/>
              <a:t>.</a:t>
            </a:r>
            <a:endParaRPr lang="en-US" dirty="0"/>
          </a:p>
        </p:txBody>
      </p:sp>
      <p:pic>
        <p:nvPicPr>
          <p:cNvPr id="4" name="Picture 3"/>
          <p:cNvPicPr>
            <a:picLocks noChangeAspect="1"/>
          </p:cNvPicPr>
          <p:nvPr/>
        </p:nvPicPr>
        <p:blipFill>
          <a:blip r:embed="rId1"/>
          <a:stretch>
            <a:fillRect/>
          </a:stretch>
        </p:blipFill>
        <p:spPr>
          <a:xfrm>
            <a:off x="4876800" y="1547765"/>
            <a:ext cx="6515100" cy="376247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33424" y="908048"/>
            <a:ext cx="3660776" cy="4404064"/>
          </a:xfrm>
        </p:spPr>
        <p:txBody>
          <a:bodyPr>
            <a:normAutofit/>
          </a:bodyPr>
          <a:lstStyle/>
          <a:p>
            <a:r>
              <a:rPr lang="en-US" sz="3400" dirty="0"/>
              <a:t>Background: Business understanding</a:t>
            </a:r>
            <a:endParaRPr lang="en-US" sz="3400" dirty="0"/>
          </a:p>
        </p:txBody>
      </p:sp>
      <p:cxnSp>
        <p:nvCxnSpPr>
          <p:cNvPr id="34" name="Straight Connector 33"/>
          <p:cNvCxnSpPr>
            <a:cxnSpLocks noGrp="1" noRot="1" noChangeAspect="1" noMove="1" noResize="1" noEditPoints="1" noAdjustHandles="1" noChangeArrowheads="1" noChangeShapeType="1"/>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cxnSpLocks noGrp="1" noRot="1" noChangeAspect="1" noMove="1" noResize="1" noEditPoints="1" noAdjustHandles="1" noChangeArrowheads="1" noChangeShapeType="1"/>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p:cNvGraphicFramePr>
            <a:graphicFrameLocks noGrp="1"/>
          </p:cNvGraphicFramePr>
          <p:nvPr>
            <p:ph idx="1"/>
          </p:nvPr>
        </p:nvGraphicFramePr>
        <p:xfrm>
          <a:off x="5263116" y="1637413"/>
          <a:ext cx="6195460" cy="4153787"/>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1" name="Straight Connector 20"/>
          <p:cNvCxnSpPr>
            <a:cxnSpLocks noGrp="1" noRot="1" noChangeAspect="1" noMove="1" noResize="1" noEditPoints="1" noAdjustHandles="1" noChangeArrowheads="1" noChangeShapeType="1"/>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cxnSpLocks noGrp="1" noRot="1" noChangeAspect="1" noMove="1" noResize="1" noEditPoints="1" noAdjustHandles="1" noChangeArrowheads="1" noChangeShapeType="1"/>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5" name="Rectangle 24"/>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899024"/>
            <a:ext cx="3076032" cy="3914947"/>
          </a:xfrm>
        </p:spPr>
        <p:txBody>
          <a:bodyPr vert="horz" lIns="91440" tIns="45720" rIns="91440" bIns="45720" rtlCol="0" anchor="t">
            <a:normAutofit/>
          </a:bodyPr>
          <a:lstStyle/>
          <a:p>
            <a:r>
              <a:rPr lang="en-US" dirty="0"/>
              <a:t>Research questions</a:t>
            </a:r>
            <a:endParaRPr lang="en-US" dirty="0"/>
          </a:p>
        </p:txBody>
      </p:sp>
      <p:cxnSp>
        <p:nvCxnSpPr>
          <p:cNvPr id="27" name="Straight Connector 26"/>
          <p:cNvCxnSpPr>
            <a:cxnSpLocks noGrp="1" noRot="1" noChangeAspect="1" noMove="1" noResize="1" noEditPoints="1" noAdjustHandles="1" noChangeArrowheads="1" noChangeShapeType="1"/>
          </p:cNvCxnSpPr>
          <p:nvPr/>
        </p:nvCxnSpPr>
        <p:spPr>
          <a:xfrm>
            <a:off x="800100" y="723900"/>
            <a:ext cx="13716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p:cNvSpPr>
            <a:spLocks noGrp="1"/>
          </p:cNvSpPr>
          <p:nvPr>
            <p:ph idx="1"/>
          </p:nvPr>
        </p:nvSpPr>
        <p:spPr>
          <a:xfrm>
            <a:off x="563527" y="2293125"/>
            <a:ext cx="11036594" cy="3914939"/>
          </a:xfrm>
        </p:spPr>
        <p:txBody>
          <a:bodyPr>
            <a:normAutofit fontScale="47500" lnSpcReduction="20000"/>
          </a:bodyPr>
          <a:lstStyle/>
          <a:p>
            <a:pPr>
              <a:lnSpc>
                <a:spcPct val="170000"/>
              </a:lnSpc>
            </a:pPr>
            <a:r>
              <a:rPr lang="en-US" sz="2500" b="1" dirty="0">
                <a:solidFill>
                  <a:schemeClr val="tx2">
                    <a:lumMod val="90000"/>
                    <a:lumOff val="10000"/>
                  </a:schemeClr>
                </a:solidFill>
              </a:rPr>
              <a:t>1. Can we predict the variable of interest (response variable) using data analytical</a:t>
            </a:r>
            <a:r>
              <a:rPr lang="zh-CN" altLang="en-US" sz="2500" b="1" dirty="0">
                <a:solidFill>
                  <a:schemeClr val="tx2">
                    <a:lumMod val="90000"/>
                    <a:lumOff val="10000"/>
                  </a:schemeClr>
                </a:solidFill>
              </a:rPr>
              <a:t> </a:t>
            </a:r>
            <a:r>
              <a:rPr lang="en-US" sz="2500" b="1" dirty="0">
                <a:solidFill>
                  <a:schemeClr val="tx2">
                    <a:lumMod val="90000"/>
                    <a:lumOff val="10000"/>
                  </a:schemeClr>
                </a:solidFill>
              </a:rPr>
              <a:t>techniques?</a:t>
            </a:r>
            <a:endParaRPr lang="en-US" sz="2500" b="1" dirty="0">
              <a:solidFill>
                <a:schemeClr val="tx2">
                  <a:lumMod val="90000"/>
                  <a:lumOff val="10000"/>
                </a:schemeClr>
              </a:solidFill>
            </a:endParaRPr>
          </a:p>
          <a:p>
            <a:pPr>
              <a:lnSpc>
                <a:spcPct val="170000"/>
              </a:lnSpc>
            </a:pPr>
            <a:r>
              <a:rPr lang="en-US" sz="2500" b="1" dirty="0">
                <a:solidFill>
                  <a:schemeClr val="tx2">
                    <a:lumMod val="90000"/>
                    <a:lumOff val="10000"/>
                  </a:schemeClr>
                </a:solidFill>
              </a:rPr>
              <a:t>2. What are the important features in order to predict the response variable?</a:t>
            </a:r>
            <a:endParaRPr lang="en-US" sz="2500" b="1" dirty="0">
              <a:solidFill>
                <a:schemeClr val="tx2">
                  <a:lumMod val="90000"/>
                  <a:lumOff val="10000"/>
                </a:schemeClr>
              </a:solidFill>
            </a:endParaRPr>
          </a:p>
          <a:p>
            <a:pPr>
              <a:lnSpc>
                <a:spcPct val="170000"/>
              </a:lnSpc>
            </a:pPr>
            <a:r>
              <a:rPr lang="en-US" sz="2500" b="1" dirty="0">
                <a:solidFill>
                  <a:schemeClr val="tx2">
                    <a:lumMod val="90000"/>
                    <a:lumOff val="10000"/>
                  </a:schemeClr>
                </a:solidFill>
              </a:rPr>
              <a:t>3. What is the importance of the features?</a:t>
            </a:r>
            <a:endParaRPr lang="en-US" sz="2500" b="1" dirty="0">
              <a:solidFill>
                <a:schemeClr val="tx2">
                  <a:lumMod val="90000"/>
                  <a:lumOff val="10000"/>
                </a:schemeClr>
              </a:solidFill>
            </a:endParaRPr>
          </a:p>
          <a:p>
            <a:pPr>
              <a:lnSpc>
                <a:spcPct val="170000"/>
              </a:lnSpc>
            </a:pPr>
            <a:r>
              <a:rPr lang="en-US" sz="2500" b="1" dirty="0">
                <a:solidFill>
                  <a:schemeClr val="tx2">
                    <a:lumMod val="90000"/>
                    <a:lumOff val="10000"/>
                  </a:schemeClr>
                </a:solidFill>
              </a:rPr>
              <a:t>4. Can we predict the probability of each class (classification problem) for each sample using data analytical techniques?</a:t>
            </a:r>
            <a:endParaRPr lang="en-US" sz="2500" b="1" dirty="0">
              <a:solidFill>
                <a:schemeClr val="tx2">
                  <a:lumMod val="90000"/>
                  <a:lumOff val="10000"/>
                </a:schemeClr>
              </a:solidFill>
            </a:endParaRPr>
          </a:p>
          <a:p>
            <a:pPr>
              <a:lnSpc>
                <a:spcPct val="170000"/>
              </a:lnSpc>
            </a:pPr>
            <a:r>
              <a:rPr lang="en-US" sz="2500" b="1" dirty="0">
                <a:solidFill>
                  <a:schemeClr val="tx2">
                    <a:lumMod val="90000"/>
                    <a:lumOff val="10000"/>
                  </a:schemeClr>
                </a:solidFill>
              </a:rPr>
              <a:t>5. How do the different sampling techniques affect the prediction of the response variable?</a:t>
            </a:r>
            <a:endParaRPr lang="en-US" sz="2500" b="1" dirty="0">
              <a:solidFill>
                <a:schemeClr val="tx2">
                  <a:lumMod val="90000"/>
                  <a:lumOff val="10000"/>
                </a:schemeClr>
              </a:solidFill>
            </a:endParaRPr>
          </a:p>
          <a:p>
            <a:pPr>
              <a:lnSpc>
                <a:spcPct val="170000"/>
              </a:lnSpc>
            </a:pPr>
            <a:r>
              <a:rPr lang="en-US" sz="2500" b="1" dirty="0">
                <a:solidFill>
                  <a:schemeClr val="tx2">
                    <a:lumMod val="90000"/>
                    <a:lumOff val="10000"/>
                  </a:schemeClr>
                </a:solidFill>
              </a:rPr>
              <a:t>6. How do the different feature selection methods affect the prediction of the response variable?</a:t>
            </a:r>
            <a:endParaRPr lang="en-US" sz="2500" b="1" dirty="0">
              <a:solidFill>
                <a:schemeClr val="tx2">
                  <a:lumMod val="90000"/>
                  <a:lumOff val="10000"/>
                </a:schemeClr>
              </a:solidFill>
            </a:endParaRPr>
          </a:p>
          <a:p>
            <a:pPr>
              <a:lnSpc>
                <a:spcPct val="170000"/>
              </a:lnSpc>
            </a:pPr>
            <a:r>
              <a:rPr lang="en-US" sz="2500" b="1" dirty="0">
                <a:solidFill>
                  <a:schemeClr val="tx2">
                    <a:lumMod val="90000"/>
                    <a:lumOff val="10000"/>
                  </a:schemeClr>
                </a:solidFill>
              </a:rPr>
              <a:t>7. How does the prediction performance change for more complex analytical models?</a:t>
            </a:r>
            <a:endParaRPr lang="en-US" sz="2500" b="1" dirty="0">
              <a:solidFill>
                <a:schemeClr val="tx2">
                  <a:lumMod val="90000"/>
                  <a:lumOff val="10000"/>
                </a:schemeClr>
              </a:solidFill>
            </a:endParaRPr>
          </a:p>
          <a:p>
            <a:pPr>
              <a:lnSpc>
                <a:spcPct val="170000"/>
              </a:lnSpc>
            </a:pPr>
            <a:r>
              <a:rPr lang="en-US" sz="2500" b="1" dirty="0">
                <a:solidFill>
                  <a:schemeClr val="tx2">
                    <a:lumMod val="90000"/>
                    <a:lumOff val="10000"/>
                  </a:schemeClr>
                </a:solidFill>
              </a:rPr>
              <a:t>8. What strategy outline do you propose to increase the performance of the specific problem (healthcare, banking, service) you are working on? Or how do you apply the data analysis that you have into practice in order to make data-driven decisions for the business you are studying? </a:t>
            </a:r>
            <a:endParaRPr lang="en-US" sz="2500" b="1" dirty="0">
              <a:solidFill>
                <a:schemeClr val="tx2">
                  <a:lumMod val="90000"/>
                  <a:lumOff val="10000"/>
                </a:schemeClr>
              </a:solidFill>
            </a:endParaRP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7992709" y="895448"/>
            <a:ext cx="3619697" cy="1919469"/>
          </a:xfrm>
        </p:spPr>
        <p:txBody>
          <a:bodyPr>
            <a:normAutofit/>
          </a:bodyPr>
          <a:lstStyle/>
          <a:p>
            <a:r>
              <a:rPr lang="en-US" dirty="0"/>
              <a:t>Methods</a:t>
            </a:r>
            <a:endParaRPr lang="en-US" dirty="0"/>
          </a:p>
        </p:txBody>
      </p:sp>
      <p:pic>
        <p:nvPicPr>
          <p:cNvPr id="5" name="Picture 4" descr="A person reaching for a paper on a table full of paper and sticky notes"/>
          <p:cNvPicPr>
            <a:picLocks noChangeAspect="1"/>
          </p:cNvPicPr>
          <p:nvPr/>
        </p:nvPicPr>
        <p:blipFill rotWithShape="1">
          <a:blip r:embed="rId1"/>
          <a:srcRect l="13903" r="14896" b="-1"/>
          <a:stretch>
            <a:fillRect/>
          </a:stretch>
        </p:blipFill>
        <p:spPr>
          <a:xfrm>
            <a:off x="20" y="10"/>
            <a:ext cx="7315180" cy="6857984"/>
          </a:xfrm>
          <a:prstGeom prst="rect">
            <a:avLst/>
          </a:prstGeom>
        </p:spPr>
      </p:pic>
      <p:cxnSp>
        <p:nvCxnSpPr>
          <p:cNvPr id="11" name="Straight Connector 10"/>
          <p:cNvCxnSpPr>
            <a:cxnSpLocks noGrp="1" noRot="1" noChangeAspect="1" noMove="1" noResize="1" noEditPoints="1" noAdjustHandles="1" noChangeArrowheads="1" noChangeShapeType="1"/>
          </p:cNvCxnSpPr>
          <p:nvPr/>
        </p:nvCxnSpPr>
        <p:spPr>
          <a:xfrm>
            <a:off x="81153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7991572" y="2823015"/>
            <a:ext cx="3581303" cy="3554891"/>
          </a:xfrm>
        </p:spPr>
        <p:txBody>
          <a:bodyPr>
            <a:normAutofit/>
          </a:bodyPr>
          <a:lstStyle/>
          <a:p>
            <a:r>
              <a:rPr lang="en-US" dirty="0"/>
              <a:t>Data Understanding</a:t>
            </a:r>
            <a:endParaRPr lang="en-US" dirty="0"/>
          </a:p>
          <a:p>
            <a:r>
              <a:rPr lang="en-US" dirty="0"/>
              <a:t>Data Preparation</a:t>
            </a:r>
            <a:endParaRPr lang="en-US" dirty="0"/>
          </a:p>
          <a:p>
            <a:r>
              <a:rPr lang="en-US" dirty="0"/>
              <a:t>Modeling</a:t>
            </a:r>
            <a:endParaRPr lang="en-US" dirty="0"/>
          </a:p>
          <a:p>
            <a:r>
              <a:rPr lang="en-US" dirty="0"/>
              <a:t>F</a:t>
            </a:r>
            <a:r>
              <a:rPr lang="en-US" altLang="zh-CN" dirty="0"/>
              <a:t>ramework</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00087" y="909637"/>
            <a:ext cx="6042299" cy="1362073"/>
          </a:xfrm>
        </p:spPr>
        <p:txBody>
          <a:bodyPr>
            <a:normAutofit/>
          </a:bodyPr>
          <a:lstStyle/>
          <a:p>
            <a:r>
              <a:rPr lang="en-US"/>
              <a:t>Data understanding</a:t>
            </a:r>
            <a:endParaRPr lang="en-US" dirty="0"/>
          </a:p>
        </p:txBody>
      </p:sp>
      <p:cxnSp>
        <p:nvCxnSpPr>
          <p:cNvPr id="22" name="Straight Connector 21"/>
          <p:cNvCxnSpPr>
            <a:cxnSpLocks noGrp="1" noRot="1" noChangeAspect="1" noMove="1" noResize="1" noEditPoints="1" noAdjustHandles="1" noChangeArrowheads="1" noChangeShapeType="1"/>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700087" y="2276474"/>
            <a:ext cx="6042299" cy="3553109"/>
          </a:xfrm>
        </p:spPr>
        <p:txBody>
          <a:bodyPr>
            <a:normAutofit/>
          </a:bodyPr>
          <a:lstStyle/>
          <a:p>
            <a:r>
              <a:rPr lang="en-US" altLang="zh-CN" dirty="0"/>
              <a:t>D</a:t>
            </a:r>
            <a:r>
              <a:rPr lang="en-US" dirty="0"/>
              <a:t>escriptive statistics</a:t>
            </a:r>
            <a:endParaRPr lang="en-US" dirty="0"/>
          </a:p>
          <a:p>
            <a:r>
              <a:rPr lang="en-US" altLang="zh-CN" dirty="0"/>
              <a:t>G</a:t>
            </a:r>
            <a:r>
              <a:rPr lang="en-US" dirty="0"/>
              <a:t>raphs for each variable and input variables with output through Tableau</a:t>
            </a:r>
            <a:endParaRPr lang="en-US" dirty="0"/>
          </a:p>
          <a:p>
            <a:pPr marL="0" indent="0">
              <a:buNone/>
            </a:pPr>
            <a:endParaRPr lang="en-US" dirty="0"/>
          </a:p>
        </p:txBody>
      </p:sp>
      <p:pic>
        <p:nvPicPr>
          <p:cNvPr id="5" name="Picture 4" descr="Chart, histogram&#10;&#10;Description automatically generated"/>
          <p:cNvPicPr>
            <a:picLocks noChangeAspect="1"/>
          </p:cNvPicPr>
          <p:nvPr/>
        </p:nvPicPr>
        <p:blipFill>
          <a:blip r:embed="rId1"/>
          <a:stretch>
            <a:fillRect/>
          </a:stretch>
        </p:blipFill>
        <p:spPr>
          <a:xfrm>
            <a:off x="7656632" y="1049049"/>
            <a:ext cx="3393834" cy="2248414"/>
          </a:xfrm>
          <a:prstGeom prst="rect">
            <a:avLst/>
          </a:prstGeom>
        </p:spPr>
      </p:pic>
      <p:pic>
        <p:nvPicPr>
          <p:cNvPr id="7" name="Picture 6" descr="Chart, bar chart&#10;&#10;Description automatically generated"/>
          <p:cNvPicPr>
            <a:picLocks noChangeAspect="1"/>
          </p:cNvPicPr>
          <p:nvPr/>
        </p:nvPicPr>
        <p:blipFill>
          <a:blip r:embed="rId2"/>
          <a:stretch>
            <a:fillRect/>
          </a:stretch>
        </p:blipFill>
        <p:spPr>
          <a:xfrm>
            <a:off x="7315199" y="3586906"/>
            <a:ext cx="4076699" cy="2048541"/>
          </a:xfrm>
          <a:prstGeom prst="rect">
            <a:avLst/>
          </a:prstGeom>
        </p:spPr>
      </p:pic>
      <p:cxnSp>
        <p:nvCxnSpPr>
          <p:cNvPr id="24" name="Straight Connector 23"/>
          <p:cNvCxnSpPr>
            <a:cxnSpLocks noGrp="1" noRot="1" noChangeAspect="1" noMove="1" noResize="1" noEditPoints="1" noAdjustHandles="1" noChangeArrowheads="1" noChangeShapeType="1"/>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33424" y="908048"/>
            <a:ext cx="3660776" cy="4404064"/>
          </a:xfrm>
        </p:spPr>
        <p:txBody>
          <a:bodyPr>
            <a:normAutofit/>
          </a:bodyPr>
          <a:lstStyle/>
          <a:p>
            <a:r>
              <a:rPr lang="en-US" dirty="0"/>
              <a:t>Data preparation</a:t>
            </a:r>
            <a:endParaRPr lang="en-US" dirty="0"/>
          </a:p>
        </p:txBody>
      </p:sp>
      <p:cxnSp>
        <p:nvCxnSpPr>
          <p:cNvPr id="20" name="Straight Connector 19"/>
          <p:cNvCxnSpPr>
            <a:cxnSpLocks noGrp="1" noRot="1" noChangeAspect="1" noMove="1" noResize="1" noEditPoints="1" noAdjustHandles="1" noChangeArrowheads="1" noChangeShapeType="1"/>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cxnSpLocks noGrp="1" noRot="1" noChangeAspect="1" noMove="1" noResize="1" noEditPoints="1" noAdjustHandles="1" noChangeArrowheads="1" noChangeShapeType="1"/>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p:cNvGraphicFramePr>
            <a:graphicFrameLocks noGrp="1"/>
          </p:cNvGraphicFramePr>
          <p:nvPr>
            <p:ph idx="1"/>
          </p:nvPr>
        </p:nvGraphicFramePr>
        <p:xfrm>
          <a:off x="4876800" y="1066801"/>
          <a:ext cx="6581776" cy="47244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theme/theme1.xml><?xml version="1.0" encoding="utf-8"?>
<a:theme xmlns:a="http://schemas.openxmlformats.org/drawingml/2006/main" name="ChronicleVTI">
  <a:themeElements>
    <a:clrScheme name="AnalogousFromLightSeed_2SEEDS">
      <a:dk1>
        <a:srgbClr val="000000"/>
      </a:dk1>
      <a:lt1>
        <a:srgbClr val="FFFFFF"/>
      </a:lt1>
      <a:dk2>
        <a:srgbClr val="413424"/>
      </a:dk2>
      <a:lt2>
        <a:srgbClr val="E8E8E2"/>
      </a:lt2>
      <a:accent1>
        <a:srgbClr val="6F6FCA"/>
      </a:accent1>
      <a:accent2>
        <a:srgbClr val="87A6D3"/>
      </a:accent2>
      <a:accent3>
        <a:srgbClr val="A889D4"/>
      </a:accent3>
      <a:accent4>
        <a:srgbClr val="CA836F"/>
      </a:accent4>
      <a:accent5>
        <a:srgbClr val="BFA067"/>
      </a:accent5>
      <a:accent6>
        <a:srgbClr val="A5A95D"/>
      </a:accent6>
      <a:hlink>
        <a:srgbClr val="858551"/>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4022</Words>
  <Application>WPS Presentation</Application>
  <PresentationFormat>Widescreen</PresentationFormat>
  <Paragraphs>87</Paragraphs>
  <Slides>18</Slides>
  <Notes>3</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18</vt:i4>
      </vt:variant>
    </vt:vector>
  </HeadingPairs>
  <TitlesOfParts>
    <vt:vector size="29" baseType="lpstr">
      <vt:lpstr>Arial</vt:lpstr>
      <vt:lpstr>SimSun</vt:lpstr>
      <vt:lpstr>Wingdings</vt:lpstr>
      <vt:lpstr>Al Bayan Plain</vt:lpstr>
      <vt:lpstr>Calisto MT</vt:lpstr>
      <vt:lpstr>苹方-简</vt:lpstr>
      <vt:lpstr>Univers Condensed</vt:lpstr>
      <vt:lpstr>微软雅黑</vt:lpstr>
      <vt:lpstr>Arial Unicode MS</vt:lpstr>
      <vt:lpstr>Calibri</vt:lpstr>
      <vt:lpstr>ChronicleVTI</vt:lpstr>
      <vt:lpstr>	 Spring 2022: Strategic Capstone Final Project</vt:lpstr>
      <vt:lpstr>agenda</vt:lpstr>
      <vt:lpstr>introduction</vt:lpstr>
      <vt:lpstr>Problem description</vt:lpstr>
      <vt:lpstr>Background: Business understanding</vt:lpstr>
      <vt:lpstr>Research questions</vt:lpstr>
      <vt:lpstr>Methods</vt:lpstr>
      <vt:lpstr>Data understanding</vt:lpstr>
      <vt:lpstr>Data preparation</vt:lpstr>
      <vt:lpstr>modeling</vt:lpstr>
      <vt:lpstr>framework</vt:lpstr>
      <vt:lpstr>Results</vt:lpstr>
      <vt:lpstr>RESULTS</vt:lpstr>
      <vt:lpstr>RESULTS</vt:lpstr>
      <vt:lpstr>RESULTS</vt:lpstr>
      <vt:lpstr>Discussion &amp; conclusions</vt:lpstr>
      <vt:lpstr>References </vt:lpstr>
      <vt:lpstr>Thanks for Listening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Spring 2022: Strategic Capstone Final Project</dc:title>
  <dc:creator>Weijie Zhao</dc:creator>
  <cp:lastModifiedBy>liuxuan</cp:lastModifiedBy>
  <cp:revision>15</cp:revision>
  <dcterms:created xsi:type="dcterms:W3CDTF">2022-05-17T15:59:07Z</dcterms:created>
  <dcterms:modified xsi:type="dcterms:W3CDTF">2022-05-17T15:59:07Z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1033-3.2.0.6370</vt:lpwstr>
  </property>
</Properties>
</file>

<file path=docProps/thumbnail.jpeg>
</file>